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1.jpeg" ContentType="image/jpeg"/>
  <Override PartName="/ppt/media/image9.jpeg" ContentType="image/jpeg"/>
  <Override PartName="/ppt/media/image38.png" ContentType="image/png"/>
  <Override PartName="/ppt/media/image2.jpeg" ContentType="image/jpeg"/>
  <Override PartName="/ppt/media/image3.jpeg" ContentType="image/jpeg"/>
  <Override PartName="/ppt/media/image4.jpeg" ContentType="image/jpeg"/>
  <Override PartName="/ppt/media/image11.png" ContentType="image/png"/>
  <Override PartName="/ppt/media/image5.jpeg" ContentType="image/jpeg"/>
  <Override PartName="/ppt/media/image7.png" ContentType="image/png"/>
  <Override PartName="/ppt/media/image6.jpeg" ContentType="image/jpeg"/>
  <Override PartName="/ppt/media/image8.jpeg" ContentType="image/jpeg"/>
  <Override PartName="/ppt/media/image41.png" ContentType="image/png"/>
  <Override PartName="/ppt/media/image10.png" ContentType="image/png"/>
  <Override PartName="/ppt/media/image12.png" ContentType="image/png"/>
  <Override PartName="/ppt/media/image18.jpeg" ContentType="image/jpeg"/>
  <Override PartName="/ppt/media/image13.png" ContentType="image/png"/>
  <Override PartName="/ppt/media/image46.jpeg" ContentType="image/jpeg"/>
  <Override PartName="/ppt/media/image14.jpeg" ContentType="image/jpeg"/>
  <Override PartName="/ppt/media/image29.png" ContentType="image/png"/>
  <Override PartName="/ppt/media/image15.jpeg" ContentType="image/jpeg"/>
  <Override PartName="/ppt/media/image16.png" ContentType="image/png"/>
  <Override PartName="/ppt/media/image17.png" ContentType="image/pn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png" ContentType="image/png"/>
  <Override PartName="/ppt/media/image25.jpeg" ContentType="image/jpeg"/>
  <Override PartName="/ppt/media/image27.png" ContentType="image/png"/>
  <Override PartName="/ppt/media/image26.jpeg" ContentType="image/jpeg"/>
  <Override PartName="/ppt/media/image28.jpeg" ContentType="image/jpeg"/>
  <Override PartName="/ppt/media/image30.jpeg" ContentType="image/jpeg"/>
  <Override PartName="/ppt/media/image31.png" ContentType="image/pn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9.jpeg" ContentType="image/jpeg"/>
  <Override PartName="/ppt/media/image40.jpeg" ContentType="image/jpeg"/>
  <Override PartName="/ppt/media/image42.jpeg" ContentType="image/jpeg"/>
  <Override PartName="/ppt/media/image43.png" ContentType="image/png"/>
  <Override PartName="/ppt/media/image44.jpeg" ContentType="image/jpeg"/>
  <Override PartName="/ppt/media/image45.png" ContentType="image/png"/>
  <Override PartName="/ppt/media/image47.png" ContentType="image/png"/>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_rels/slide26.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fr-FR"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fr-FR"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fr-FR"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fr-FR"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fr-FR"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fr-FR"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FR"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fr-FR"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FR"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FR"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fr-FR"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FR"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fr-F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FR" sz="4400" spc="-1" strike="noStrike">
                <a:latin typeface="Arial"/>
              </a:rPr>
              <a:t>Cliquez pour éditer le format du texte-titre</a:t>
            </a:r>
            <a:endParaRPr b="0" lang="fr-FR"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fr-FR" sz="3200" spc="-1" strike="noStrike">
                <a:latin typeface="Arial"/>
              </a:rPr>
              <a:t>Cliquez pour éditer le format du plan de texte</a:t>
            </a:r>
            <a:endParaRPr b="0" lang="fr-FR" sz="3200" spc="-1" strike="noStrike">
              <a:latin typeface="Arial"/>
            </a:endParaRPr>
          </a:p>
          <a:p>
            <a:pPr lvl="1" marL="864000" indent="-324000">
              <a:spcBef>
                <a:spcPts val="1134"/>
              </a:spcBef>
              <a:buClr>
                <a:srgbClr val="ffffff"/>
              </a:buClr>
              <a:buSzPct val="75000"/>
              <a:buFont typeface="Symbol" charset="2"/>
              <a:buChar char=""/>
            </a:pPr>
            <a:r>
              <a:rPr b="0" lang="fr-FR" sz="2800" spc="-1" strike="noStrike">
                <a:latin typeface="Arial"/>
              </a:rPr>
              <a:t>Second niveau de plan</a:t>
            </a:r>
            <a:endParaRPr b="0" lang="fr-FR" sz="2800" spc="-1" strike="noStrike">
              <a:latin typeface="Arial"/>
            </a:endParaRPr>
          </a:p>
          <a:p>
            <a:pPr lvl="2" marL="1296000" indent="-288000">
              <a:spcBef>
                <a:spcPts val="850"/>
              </a:spcBef>
              <a:buClr>
                <a:srgbClr val="ffffff"/>
              </a:buClr>
              <a:buSzPct val="45000"/>
              <a:buFont typeface="Wingdings" charset="2"/>
              <a:buChar char=""/>
            </a:pPr>
            <a:r>
              <a:rPr b="0" lang="fr-FR" sz="2400" spc="-1" strike="noStrike">
                <a:latin typeface="Arial"/>
              </a:rPr>
              <a:t>Troisième niveau de plan</a:t>
            </a:r>
            <a:endParaRPr b="0" lang="fr-FR" sz="2400" spc="-1" strike="noStrike">
              <a:latin typeface="Arial"/>
            </a:endParaRPr>
          </a:p>
          <a:p>
            <a:pPr lvl="3" marL="1728000" indent="-216000">
              <a:spcBef>
                <a:spcPts val="567"/>
              </a:spcBef>
              <a:buClr>
                <a:srgbClr val="ffffff"/>
              </a:buClr>
              <a:buSzPct val="75000"/>
              <a:buFont typeface="Symbol" charset="2"/>
              <a:buChar char=""/>
            </a:pPr>
            <a:r>
              <a:rPr b="0" lang="fr-FR" sz="2000" spc="-1" strike="noStrike">
                <a:latin typeface="Arial"/>
              </a:rPr>
              <a:t>Quatrième niveau de plan</a:t>
            </a:r>
            <a:endParaRPr b="0" lang="fr-FR" sz="2000" spc="-1" strike="noStrike">
              <a:latin typeface="Arial"/>
            </a:endParaRPr>
          </a:p>
          <a:p>
            <a:pPr lvl="4" marL="2160000" indent="-216000">
              <a:spcBef>
                <a:spcPts val="283"/>
              </a:spcBef>
              <a:buClr>
                <a:srgbClr val="ffffff"/>
              </a:buClr>
              <a:buSzPct val="45000"/>
              <a:buFont typeface="Wingdings" charset="2"/>
              <a:buChar char=""/>
            </a:pPr>
            <a:r>
              <a:rPr b="0" lang="fr-FR" sz="2000" spc="-1" strike="noStrike">
                <a:latin typeface="Arial"/>
              </a:rPr>
              <a:t>Cinquième niveau de plan</a:t>
            </a:r>
            <a:endParaRPr b="0" lang="fr-FR" sz="2000" spc="-1" strike="noStrike">
              <a:latin typeface="Arial"/>
            </a:endParaRPr>
          </a:p>
          <a:p>
            <a:pPr lvl="5" marL="2592000" indent="-216000">
              <a:spcBef>
                <a:spcPts val="283"/>
              </a:spcBef>
              <a:buClr>
                <a:srgbClr val="ffffff"/>
              </a:buClr>
              <a:buSzPct val="45000"/>
              <a:buFont typeface="Wingdings" charset="2"/>
              <a:buChar char=""/>
            </a:pPr>
            <a:r>
              <a:rPr b="0" lang="fr-FR" sz="2000" spc="-1" strike="noStrike">
                <a:latin typeface="Arial"/>
              </a:rPr>
              <a:t>Sixième niveau de plan</a:t>
            </a:r>
            <a:endParaRPr b="0" lang="fr-FR" sz="2000" spc="-1" strike="noStrike">
              <a:latin typeface="Arial"/>
            </a:endParaRPr>
          </a:p>
          <a:p>
            <a:pPr lvl="6" marL="3024000" indent="-216000">
              <a:spcBef>
                <a:spcPts val="283"/>
              </a:spcBef>
              <a:buClr>
                <a:srgbClr val="ffffff"/>
              </a:buClr>
              <a:buSzPct val="45000"/>
              <a:buFont typeface="Wingdings" charset="2"/>
              <a:buChar char=""/>
            </a:pPr>
            <a:r>
              <a:rPr b="0" lang="fr-FR" sz="2000" spc="-1" strike="noStrike">
                <a:latin typeface="Arial"/>
              </a:rPr>
              <a:t>Septième niveau de plan</a:t>
            </a:r>
            <a:endParaRPr b="0" lang="fr-F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hyperlink" Target="https://www.youtube.com/watch?v=L5_KLnHjt1M" TargetMode="External"/><Relationship Id="rId3"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hyperlink" Target="https://trello.com/b/Yj0CWK35/mod&#232;le-kanban" TargetMode="External"/><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hyperlink" Target="https://www.planitpoker.com/board/#/room/d692d05c0eb945bb84aa220ff8234a6f" TargetMode="External"/><Relationship Id="rId3" Type="http://schemas.openxmlformats.org/officeDocument/2006/relationships/image" Target="../media/image16.png"/><Relationship Id="rId4"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4" name="CustomShape 1"/>
          <p:cNvSpPr/>
          <p:nvPr/>
        </p:nvSpPr>
        <p:spPr>
          <a:xfrm>
            <a:off x="228600" y="2701080"/>
            <a:ext cx="3730320" cy="159660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ffffff"/>
                </a:solidFill>
                <a:latin typeface="Calibri"/>
                <a:ea typeface="DejaVu Sans"/>
              </a:rPr>
              <a:t>Chatbot pour l’école Microsoft IA Brest</a:t>
            </a:r>
            <a:endParaRPr b="0" lang="fr-FR" sz="4400" spc="-1" strike="noStrike">
              <a:latin typeface="Arial"/>
            </a:endParaRPr>
          </a:p>
        </p:txBody>
      </p:sp>
      <p:sp>
        <p:nvSpPr>
          <p:cNvPr id="115" name="CustomShape 2"/>
          <p:cNvSpPr/>
          <p:nvPr/>
        </p:nvSpPr>
        <p:spPr>
          <a:xfrm>
            <a:off x="914400" y="4214880"/>
            <a:ext cx="2351160" cy="529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2349000" y="2577240"/>
            <a:ext cx="2616840" cy="174060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7"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Sprint backlog : semaine 1</a:t>
            </a:r>
            <a:endParaRPr b="0" lang="fr-FR" sz="3600" spc="-1" strike="noStrike">
              <a:latin typeface="Arial"/>
            </a:endParaRPr>
          </a:p>
        </p:txBody>
      </p:sp>
      <p:sp>
        <p:nvSpPr>
          <p:cNvPr id="148" name="CustomShape 2"/>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49" name="CustomShape 3"/>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grpSp>
        <p:nvGrpSpPr>
          <p:cNvPr id="150" name="Group 4"/>
          <p:cNvGrpSpPr/>
          <p:nvPr/>
        </p:nvGrpSpPr>
        <p:grpSpPr>
          <a:xfrm>
            <a:off x="2275920" y="1137960"/>
            <a:ext cx="6332760" cy="1711080"/>
            <a:chOff x="2275920" y="1137960"/>
            <a:chExt cx="6332760" cy="1711080"/>
          </a:xfrm>
        </p:grpSpPr>
        <p:sp>
          <p:nvSpPr>
            <p:cNvPr id="151" name="CustomShape 5"/>
            <p:cNvSpPr/>
            <p:nvPr/>
          </p:nvSpPr>
          <p:spPr>
            <a:xfrm>
              <a:off x="2275920" y="1137960"/>
              <a:ext cx="1789560" cy="167040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152" name="CustomShape 6"/>
            <p:cNvSpPr/>
            <p:nvPr/>
          </p:nvSpPr>
          <p:spPr>
            <a:xfrm>
              <a:off x="3791880" y="1137960"/>
              <a:ext cx="1789560" cy="167040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153" name="CustomShape 7"/>
            <p:cNvSpPr/>
            <p:nvPr/>
          </p:nvSpPr>
          <p:spPr>
            <a:xfrm>
              <a:off x="5306760" y="1137960"/>
              <a:ext cx="1789560" cy="167040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54" name="CustomShape 8"/>
            <p:cNvSpPr/>
            <p:nvPr/>
          </p:nvSpPr>
          <p:spPr>
            <a:xfrm>
              <a:off x="6819120" y="1137960"/>
              <a:ext cx="1789560" cy="167040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155" name="CustomShape 9"/>
            <p:cNvSpPr/>
            <p:nvPr/>
          </p:nvSpPr>
          <p:spPr>
            <a:xfrm>
              <a:off x="5907600" y="14644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156" name="CustomShape 10"/>
            <p:cNvSpPr/>
            <p:nvPr/>
          </p:nvSpPr>
          <p:spPr>
            <a:xfrm>
              <a:off x="7459920" y="1484280"/>
              <a:ext cx="685080" cy="136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157" name="CustomShape 11"/>
          <p:cNvSpPr/>
          <p:nvPr/>
        </p:nvSpPr>
        <p:spPr>
          <a:xfrm>
            <a:off x="2232000" y="3384000"/>
            <a:ext cx="6648840" cy="4141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En tant que développeur, je travaille avec une API afin de faciliter le traitement de la donnée (définition des endpoints, mise en place bbd) vote 12</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tant que chatbot je suis capable de comprendre la question afin de répondre correctement (traitement de la donnée, preprocessing, entraînement du modèle, analyse du modèle, test du modèle), création du modèle NLP vote 20</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tant que utilisateur je veux pouvoir discuter avec un chatbot afin de poser mes questions, affichage front vote 8</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58"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59"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0" name="CustomShape 3"/>
          <p:cNvSpPr/>
          <p:nvPr/>
        </p:nvSpPr>
        <p:spPr>
          <a:xfrm>
            <a:off x="2376000" y="175932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595959"/>
                </a:solidFill>
                <a:latin typeface="Calibri"/>
                <a:ea typeface="DejaVu Sans"/>
              </a:rPr>
              <a:t>Répondre à 3 questions essentielles :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qu’est ce que j’ai fait hier?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qu’est ce que je fais aujourd’hui? </a:t>
            </a:r>
            <a:endParaRPr b="0" lang="fr-FR" sz="1800" spc="-1" strike="noStrike">
              <a:latin typeface="Arial"/>
            </a:endParaRPr>
          </a:p>
          <a:p>
            <a:pPr>
              <a:lnSpc>
                <a:spcPct val="100000"/>
              </a:lnSpc>
            </a:pPr>
            <a:r>
              <a:rPr b="0" lang="fr-FR" sz="1800" spc="-1" strike="noStrike">
                <a:solidFill>
                  <a:srgbClr val="595959"/>
                </a:solidFill>
                <a:latin typeface="Calibri"/>
                <a:ea typeface="DejaVu Sans"/>
              </a:rPr>
              <a:t>	</a:t>
            </a:r>
            <a:r>
              <a:rPr b="0" lang="fr-FR" sz="1800" spc="-1" strike="noStrike">
                <a:solidFill>
                  <a:srgbClr val="595959"/>
                </a:solidFill>
                <a:latin typeface="Calibri"/>
                <a:ea typeface="DejaVu Sans"/>
              </a:rPr>
              <a:t>quels sont les problèmes?</a:t>
            </a: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1"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LE Daily </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2"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3"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4" name="CustomShape 3"/>
          <p:cNvSpPr/>
          <p:nvPr/>
        </p:nvSpPr>
        <p:spPr>
          <a:xfrm>
            <a:off x="2232000" y="3384000"/>
            <a:ext cx="6648840" cy="2115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Lancement du projet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Suggestion de technologies pouvant être utilisées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Distribution des users stories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65" name="CustomShape 4"/>
          <p:cNvSpPr/>
          <p:nvPr/>
        </p:nvSpPr>
        <p:spPr>
          <a:xfrm>
            <a:off x="4183200" y="1494360"/>
            <a:ext cx="1789560" cy="167040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166" name="CustomShape 5"/>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J1 sem1</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67"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68"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grpSp>
        <p:nvGrpSpPr>
          <p:cNvPr id="169" name="Group 3"/>
          <p:cNvGrpSpPr/>
          <p:nvPr/>
        </p:nvGrpSpPr>
        <p:grpSpPr>
          <a:xfrm>
            <a:off x="3768120" y="1137960"/>
            <a:ext cx="4004640" cy="1594800"/>
            <a:chOff x="3768120" y="1137960"/>
            <a:chExt cx="4004640" cy="1594800"/>
          </a:xfrm>
        </p:grpSpPr>
        <p:sp>
          <p:nvSpPr>
            <p:cNvPr id="170" name="CustomShape 4"/>
            <p:cNvSpPr/>
            <p:nvPr/>
          </p:nvSpPr>
          <p:spPr>
            <a:xfrm>
              <a:off x="3768120" y="1137960"/>
              <a:ext cx="1646280" cy="155700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171" name="CustomShape 5"/>
            <p:cNvSpPr/>
            <p:nvPr/>
          </p:nvSpPr>
          <p:spPr>
            <a:xfrm>
              <a:off x="7142760" y="1460880"/>
              <a:ext cx="630000" cy="127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172" name="CustomShape 6"/>
          <p:cNvSpPr/>
          <p:nvPr/>
        </p:nvSpPr>
        <p:spPr>
          <a:xfrm>
            <a:off x="1985760" y="2553840"/>
            <a:ext cx="6648840" cy="501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Retour sur la journée 1</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API côté serveur OK</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API côté client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du modèle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des rapports et outils d’analyse en cours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préparation du rdv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Microsoft YaHei"/>
              </a:rPr>
              <a:t>Pas de points bloquants à ce stade, la découverte de nouvelles technologies est privilégiée.  Étude sur les chatbots à réaliser.</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Techno du jour : vue  Tuto très interessant : </a:t>
            </a:r>
            <a:r>
              <a:rPr b="0" lang="fr-FR" sz="1900" spc="-1" strike="noStrike" u="sng">
                <a:solidFill>
                  <a:srgbClr val="38bce1"/>
                </a:solidFill>
                <a:uFillTx/>
                <a:latin typeface="Calibri"/>
                <a:ea typeface="DejaVu Sans"/>
                <a:hlinkClick r:id="rId2"/>
              </a:rPr>
              <a:t>https://www.youtube.com/watch?v=L5_KLnHjt1M</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3" name="CustomShape 7"/>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J2 sem1</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74"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75"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6" name="CustomShape 3"/>
          <p:cNvSpPr/>
          <p:nvPr/>
        </p:nvSpPr>
        <p:spPr>
          <a:xfrm>
            <a:off x="2006280" y="2912400"/>
            <a:ext cx="6648840" cy="50101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Retour sur la journée 2 :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un premier modèle test est mis en place .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constat :  le dataset peut être amélioré en modifiant l’input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(mettre des questions plutôt que des mots uniques)</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découverte de codepen.io et vue.js</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Missions du jour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repenser et tester le nouveau dataset avec le modèle</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tests sur codenpen.io et comment cela peut être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compatible avec notre modèle.</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mise en place de la page d’accueil avec vue.js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77"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J3 sem1</a:t>
            </a:r>
            <a:endParaRPr b="0" lang="fr-FR" sz="4400" spc="-1" strike="noStrike">
              <a:latin typeface="Arial"/>
            </a:endParaRPr>
          </a:p>
        </p:txBody>
      </p:sp>
      <p:grpSp>
        <p:nvGrpSpPr>
          <p:cNvPr id="178" name="Group 5"/>
          <p:cNvGrpSpPr/>
          <p:nvPr/>
        </p:nvGrpSpPr>
        <p:grpSpPr>
          <a:xfrm>
            <a:off x="5306760" y="1097280"/>
            <a:ext cx="1789560" cy="1670400"/>
            <a:chOff x="5306760" y="1097280"/>
            <a:chExt cx="1789560" cy="1670400"/>
          </a:xfrm>
        </p:grpSpPr>
        <p:sp>
          <p:nvSpPr>
            <p:cNvPr id="179" name="CustomShape 6"/>
            <p:cNvSpPr/>
            <p:nvPr/>
          </p:nvSpPr>
          <p:spPr>
            <a:xfrm>
              <a:off x="5306760" y="1097280"/>
              <a:ext cx="1789560" cy="167040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80" name="CustomShape 7"/>
            <p:cNvSpPr/>
            <p:nvPr/>
          </p:nvSpPr>
          <p:spPr>
            <a:xfrm>
              <a:off x="5907600" y="142380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1"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82"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83"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84"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J4 sem1</a:t>
            </a:r>
            <a:endParaRPr b="0" lang="fr-FR" sz="4400" spc="-1" strike="noStrike">
              <a:latin typeface="Arial"/>
            </a:endParaRPr>
          </a:p>
        </p:txBody>
      </p:sp>
      <p:sp>
        <p:nvSpPr>
          <p:cNvPr id="185" name="CustomShape 5"/>
          <p:cNvSpPr/>
          <p:nvPr/>
        </p:nvSpPr>
        <p:spPr>
          <a:xfrm>
            <a:off x="4759200" y="1147680"/>
            <a:ext cx="1789560" cy="167040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186" name="CustomShape 6"/>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187" name="CustomShape 7"/>
          <p:cNvSpPr/>
          <p:nvPr/>
        </p:nvSpPr>
        <p:spPr>
          <a:xfrm>
            <a:off x="2006280" y="2912400"/>
            <a:ext cx="6648840" cy="5269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Retour sur le jour précédent :</a:t>
            </a:r>
            <a:endParaRPr b="0" lang="fr-FR" sz="18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Le chatbot avance avec des incompatibilités de langage (Json, python, api)</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Le dataset est alimenté au fur et à mesure avec de nouvelles </a:t>
            </a: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questions</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Le modèle fonctionne </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L’api est opérationnelle</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Le site internet sur vuejs est en cours</a:t>
            </a:r>
            <a:endParaRPr b="0" lang="fr-FR" sz="1900" spc="-1" strike="noStrike">
              <a:latin typeface="Arial"/>
            </a:endParaRPr>
          </a:p>
          <a:p>
            <a:pPr>
              <a:lnSpc>
                <a:spcPct val="100000"/>
              </a:lnSpc>
            </a:pPr>
            <a:r>
              <a:rPr b="0" lang="fr-FR" sz="1800" spc="-1" strike="noStrike">
                <a:solidFill>
                  <a:srgbClr val="000000"/>
                </a:solidFill>
                <a:latin typeface="Arial"/>
                <a:ea typeface="DejaVu Sans"/>
              </a:rPr>
              <a:t>Programme du jour :</a:t>
            </a:r>
            <a:endParaRPr b="0" lang="fr-FR" sz="1800" spc="-1" strike="noStrike">
              <a:latin typeface="Arial"/>
            </a:endParaRPr>
          </a:p>
          <a:p>
            <a:pPr lvl="1" marL="432000" indent="-21456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Peer programming site internet -vuejs</a:t>
            </a:r>
            <a:endParaRPr b="0" lang="fr-FR" sz="1900" spc="-1" strike="noStrike">
              <a:latin typeface="Arial"/>
            </a:endParaRPr>
          </a:p>
          <a:p>
            <a:pPr lvl="1" marL="432000" indent="-21456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alimenter le dataset</a:t>
            </a:r>
            <a:endParaRPr b="0" lang="fr-FR" sz="1900" spc="-1" strike="noStrike">
              <a:latin typeface="Arial"/>
            </a:endParaRPr>
          </a:p>
          <a:p>
            <a:pPr lvl="1" marL="432000" indent="-21456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rendre le python compatible avec l’api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 descr=""/>
          <p:cNvPicPr/>
          <p:nvPr/>
        </p:nvPicPr>
        <p:blipFill>
          <a:blip r:embed="rId1"/>
          <a:stretch/>
        </p:blipFill>
        <p:spPr>
          <a:xfrm>
            <a:off x="1153080" y="2376000"/>
            <a:ext cx="5036760" cy="34369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89"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0"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91"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2"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1/ 3  </a:t>
            </a:r>
            <a:endParaRPr b="0" lang="fr-FR" sz="4400" spc="-1" strike="noStrike">
              <a:latin typeface="Arial"/>
            </a:endParaRPr>
          </a:p>
        </p:txBody>
      </p:sp>
      <p:sp>
        <p:nvSpPr>
          <p:cNvPr id="193"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194" name="CustomShape 6"/>
          <p:cNvSpPr/>
          <p:nvPr/>
        </p:nvSpPr>
        <p:spPr>
          <a:xfrm>
            <a:off x="2060280" y="1535400"/>
            <a:ext cx="6648840" cy="385236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Présentation des déploiements à l’instant T au chargé de projet :</a:t>
            </a:r>
            <a:endParaRPr b="0" lang="fr-FR" sz="1900" spc="-1" strike="noStrike">
              <a:latin typeface="Arial"/>
            </a:endParaRPr>
          </a:p>
          <a:p>
            <a:pPr>
              <a:lnSpc>
                <a:spcPct val="100000"/>
              </a:lnSpc>
            </a:pP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 base de données en cours de constitution</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modèle terminé</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l’API côté serveur qui récupère les inputs</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Chatbox sans réponse</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l’ébauche site web sur vue.js</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95"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6"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97"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98" name="CustomShape 4"/>
          <p:cNvSpPr/>
          <p:nvPr/>
        </p:nvSpPr>
        <p:spPr>
          <a:xfrm>
            <a:off x="2232000" y="432000"/>
            <a:ext cx="6476760" cy="357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2/3  </a:t>
            </a:r>
            <a:endParaRPr b="0" lang="fr-FR" sz="4400" spc="-1" strike="noStrike">
              <a:latin typeface="Arial"/>
            </a:endParaRPr>
          </a:p>
        </p:txBody>
      </p:sp>
      <p:sp>
        <p:nvSpPr>
          <p:cNvPr id="199"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00" name="CustomShape 6"/>
          <p:cNvSpPr/>
          <p:nvPr/>
        </p:nvSpPr>
        <p:spPr>
          <a:xfrm>
            <a:off x="2060280" y="1271880"/>
            <a:ext cx="6648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201" name="" descr=""/>
          <p:cNvPicPr/>
          <p:nvPr/>
        </p:nvPicPr>
        <p:blipFill>
          <a:blip r:embed="rId2"/>
          <a:stretch/>
        </p:blipFill>
        <p:spPr>
          <a:xfrm>
            <a:off x="2664000" y="2016000"/>
            <a:ext cx="5712120" cy="2863440"/>
          </a:xfrm>
          <a:prstGeom prst="rect">
            <a:avLst/>
          </a:prstGeom>
          <a:ln>
            <a:noFill/>
          </a:ln>
        </p:spPr>
      </p:pic>
      <p:sp>
        <p:nvSpPr>
          <p:cNvPr id="202" name="CustomShape 7"/>
          <p:cNvSpPr/>
          <p:nvPr/>
        </p:nvSpPr>
        <p:spPr>
          <a:xfrm rot="21000">
            <a:off x="2439000" y="1368000"/>
            <a:ext cx="6045840" cy="211572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2 US sur 3 terminées, 32 points réalisés sur les 40 prévus dans la semaine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3" name="CustomShape 8"/>
          <p:cNvSpPr/>
          <p:nvPr/>
        </p:nvSpPr>
        <p:spPr>
          <a:xfrm>
            <a:off x="3096000" y="1002960"/>
            <a:ext cx="316152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
        <p:nvSpPr>
          <p:cNvPr id="204" name="CustomShape 9"/>
          <p:cNvSpPr/>
          <p:nvPr/>
        </p:nvSpPr>
        <p:spPr>
          <a:xfrm rot="21000">
            <a:off x="2439000" y="1368000"/>
            <a:ext cx="6045840" cy="211572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2 US sur 3 terminées, 32 points réalisés sur les 40 prévus dans la semaine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5" name="CustomShape 10"/>
          <p:cNvSpPr/>
          <p:nvPr/>
        </p:nvSpPr>
        <p:spPr>
          <a:xfrm>
            <a:off x="2088000" y="4824000"/>
            <a:ext cx="6621120" cy="327348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La dernière US a pris du retard  car nous avons testé de nouvelles technologies sans succès (exemple vue.js).</a:t>
            </a: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La compatibilité chabot, serveur et client n’étant pas opérationnelle, nous décidons volontairement d’arrêter ce déploiement  et de réintégrer cette US dans le prochain sprint , pour la faire via AJAX.</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1008000" y="144000"/>
            <a:ext cx="7141680" cy="5160960"/>
          </a:xfrm>
          <a:prstGeom prst="rect">
            <a:avLst/>
          </a:prstGeom>
          <a:noFill/>
          <a:ln>
            <a:noFill/>
          </a:ln>
        </p:spPr>
        <p:style>
          <a:lnRef idx="0"/>
          <a:fillRef idx="0"/>
          <a:effectRef idx="0"/>
          <a:fontRef idx="minor"/>
        </p:style>
        <p:txBody>
          <a:bodyPr lIns="90000" rIns="90000" tIns="45000" bIns="45000">
            <a:noAutofit/>
          </a:bodyPr>
          <a:p>
            <a:pPr algn="just">
              <a:lnSpc>
                <a:spcPct val="160000"/>
              </a:lnSpc>
              <a:spcBef>
                <a:spcPts val="281"/>
              </a:spcBef>
            </a:pPr>
            <a:r>
              <a:rPr b="0" lang="fr-FR" sz="3200" spc="-1" strike="noStrike">
                <a:solidFill>
                  <a:srgbClr val="ffffff"/>
                </a:solidFill>
                <a:latin typeface="Arial"/>
                <a:ea typeface="굴림"/>
              </a:rPr>
              <a:t>Sommaire :</a:t>
            </a:r>
            <a:endParaRPr b="0" lang="fr-FR" sz="3200" spc="-1" strike="noStrike">
              <a:latin typeface="Arial"/>
            </a:endParaRPr>
          </a:p>
          <a:p>
            <a:pPr algn="just">
              <a:lnSpc>
                <a:spcPct val="160000"/>
              </a:lnSpc>
              <a:spcBef>
                <a:spcPts val="281"/>
              </a:spcBef>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Contexte du projet</a:t>
            </a:r>
            <a:endParaRPr b="0" lang="fr-FR" sz="3200" spc="-1" strike="noStrike">
              <a:latin typeface="Arial"/>
            </a:endParaRPr>
          </a:p>
          <a:p>
            <a:pPr algn="just">
              <a:lnSpc>
                <a:spcPct val="100000"/>
              </a:lnSpc>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Déroulé semaines 1  &amp; 2</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product backlog,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planning,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backlog,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daily,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review, </a:t>
            </a:r>
            <a:endParaRPr b="0" lang="fr-FR" sz="3200" spc="-1" strike="noStrike">
              <a:latin typeface="Arial"/>
            </a:endParaRPr>
          </a:p>
          <a:p>
            <a:pPr algn="just">
              <a:lnSpc>
                <a:spcPct val="100000"/>
              </a:lnSpc>
            </a:pPr>
            <a:r>
              <a:rPr b="0" lang="fr-FR" sz="3200" spc="-1" strike="noStrike">
                <a:solidFill>
                  <a:srgbClr val="ffffff"/>
                </a:solidFill>
                <a:latin typeface="Arial"/>
                <a:ea typeface="굴림"/>
              </a:rPr>
              <a:t>	</a:t>
            </a:r>
            <a:r>
              <a:rPr b="0" lang="fr-FR" sz="3200" spc="-1" strike="noStrike">
                <a:solidFill>
                  <a:srgbClr val="ffffff"/>
                </a:solidFill>
                <a:latin typeface="Arial"/>
                <a:ea typeface="굴림"/>
              </a:rPr>
              <a:t>- sprint rétrospective.</a:t>
            </a:r>
            <a:endParaRPr b="0" lang="fr-FR" sz="3200" spc="-1" strike="noStrike">
              <a:latin typeface="Arial"/>
            </a:endParaRPr>
          </a:p>
          <a:p>
            <a:pPr algn="just">
              <a:lnSpc>
                <a:spcPct val="100000"/>
              </a:lnSpc>
            </a:pPr>
            <a:endParaRPr b="0" lang="fr-FR" sz="3200" spc="-1" strike="noStrike">
              <a:latin typeface="Arial"/>
            </a:endParaRPr>
          </a:p>
        </p:txBody>
      </p:sp>
      <p:sp>
        <p:nvSpPr>
          <p:cNvPr id="117" name="CustomShape 2"/>
          <p:cNvSpPr/>
          <p:nvPr/>
        </p:nvSpPr>
        <p:spPr>
          <a:xfrm>
            <a:off x="1066680" y="533520"/>
            <a:ext cx="6692400" cy="631440"/>
          </a:xfrm>
          <a:prstGeom prst="roundRect">
            <a:avLst>
              <a:gd name="adj" fmla="val 0"/>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6"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07"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08"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09" name="CustomShape 4"/>
          <p:cNvSpPr/>
          <p:nvPr/>
        </p:nvSpPr>
        <p:spPr>
          <a:xfrm>
            <a:off x="2232000" y="432000"/>
            <a:ext cx="6476760" cy="357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3/3  </a:t>
            </a:r>
            <a:endParaRPr b="0" lang="fr-FR" sz="4400" spc="-1" strike="noStrike">
              <a:latin typeface="Arial"/>
            </a:endParaRPr>
          </a:p>
        </p:txBody>
      </p:sp>
      <p:sp>
        <p:nvSpPr>
          <p:cNvPr id="210"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11" name="CustomShape 6"/>
          <p:cNvSpPr/>
          <p:nvPr/>
        </p:nvSpPr>
        <p:spPr>
          <a:xfrm>
            <a:off x="2060280" y="1271880"/>
            <a:ext cx="6648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pic>
        <p:nvPicPr>
          <p:cNvPr id="212" name="" descr=""/>
          <p:cNvPicPr/>
          <p:nvPr/>
        </p:nvPicPr>
        <p:blipFill>
          <a:blip r:embed="rId2"/>
          <a:stretch/>
        </p:blipFill>
        <p:spPr>
          <a:xfrm>
            <a:off x="2088000" y="1728000"/>
            <a:ext cx="6859440" cy="2376000"/>
          </a:xfrm>
          <a:prstGeom prst="rect">
            <a:avLst/>
          </a:prstGeom>
          <a:ln>
            <a:noFill/>
          </a:ln>
        </p:spPr>
      </p:pic>
      <p:sp>
        <p:nvSpPr>
          <p:cNvPr id="213" name="CustomShape 7"/>
          <p:cNvSpPr/>
          <p:nvPr/>
        </p:nvSpPr>
        <p:spPr>
          <a:xfrm>
            <a:off x="3456000" y="1002960"/>
            <a:ext cx="3240000" cy="3708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14"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15"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16"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17"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rétrospectives</a:t>
            </a:r>
            <a:endParaRPr b="0" lang="fr-FR" sz="4400" spc="-1" strike="noStrike">
              <a:latin typeface="Arial"/>
            </a:endParaRPr>
          </a:p>
        </p:txBody>
      </p:sp>
      <p:sp>
        <p:nvSpPr>
          <p:cNvPr id="218"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19" name="CustomShape 6"/>
          <p:cNvSpPr/>
          <p:nvPr/>
        </p:nvSpPr>
        <p:spPr>
          <a:xfrm>
            <a:off x="2060280" y="1535400"/>
            <a:ext cx="6648840" cy="529956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Le but de la revue est de montrer ce qui a été réalisé pendant le sprint, afin d’en tirer les conséquences pour la suite du projet.</a:t>
            </a:r>
            <a:endParaRPr b="0" lang="fr-FR" sz="1900" spc="-1" strike="noStrike">
              <a:latin typeface="Arial"/>
            </a:endParaRPr>
          </a:p>
          <a:p>
            <a:pPr>
              <a:lnSpc>
                <a:spcPct val="100000"/>
              </a:lnSpc>
            </a:pP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Coté serveur : </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le modèle est pertinent et validé</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pour la base de données, le choix est fait de l’alimenter au fil de l’eau . Chacun créé un trio tag/input /réponse journalier et pense éventuellement à de nouvelles données pour l’existant.</a:t>
            </a: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l’API est ok.</a:t>
            </a:r>
            <a:endParaRPr b="0" lang="fr-FR" sz="1900" spc="-1" strike="noStrike">
              <a:latin typeface="Arial"/>
            </a:endParaRPr>
          </a:p>
          <a:p>
            <a:pPr>
              <a:lnSpc>
                <a:spcPct val="100000"/>
              </a:lnSpc>
            </a:pPr>
            <a:endParaRPr b="0" lang="fr-FR" sz="1900" spc="-1" strike="noStrike">
              <a:latin typeface="Arial"/>
            </a:endParaRPr>
          </a:p>
          <a:p>
            <a:pPr marL="216000" indent="-213120">
              <a:lnSpc>
                <a:spcPct val="100000"/>
              </a:lnSpc>
              <a:buClr>
                <a:srgbClr val="595959"/>
              </a:buClr>
              <a:buFont typeface="Wingdings" charset="2"/>
              <a:buChar char=""/>
            </a:pPr>
            <a:r>
              <a:rPr b="1" lang="fr-FR" sz="1900" spc="-1" strike="noStrike">
                <a:solidFill>
                  <a:srgbClr val="595959"/>
                </a:solidFill>
                <a:latin typeface="Calibri"/>
                <a:ea typeface="DejaVu Sans"/>
              </a:rPr>
              <a:t> </a:t>
            </a:r>
            <a:r>
              <a:rPr b="1" lang="fr-FR" sz="1900" spc="-1" strike="noStrike">
                <a:solidFill>
                  <a:srgbClr val="595959"/>
                </a:solidFill>
                <a:latin typeface="Calibri"/>
                <a:ea typeface="DejaVu Sans"/>
              </a:rPr>
              <a:t>Côté client , les applications avaient été déployées via VUE.js pour une compatibilité des outils , on annule ce choix site directement fait en htlm et utilisation de ajax pour l’api.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 descr=""/>
          <p:cNvPicPr/>
          <p:nvPr/>
        </p:nvPicPr>
        <p:blipFill>
          <a:blip r:embed="rId1"/>
          <a:stretch/>
        </p:blipFill>
        <p:spPr>
          <a:xfrm>
            <a:off x="2304000" y="2361240"/>
            <a:ext cx="2616840" cy="17406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21"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2" name="CustomShape 2"/>
          <p:cNvSpPr/>
          <p:nvPr/>
        </p:nvSpPr>
        <p:spPr>
          <a:xfrm>
            <a:off x="2232000" y="145044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23"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4"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25"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26" name="CustomShape 6"/>
          <p:cNvSpPr/>
          <p:nvPr/>
        </p:nvSpPr>
        <p:spPr>
          <a:xfrm>
            <a:off x="2304000" y="338400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27" name="CustomShape 7"/>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Sprint backlog : semaine 2</a:t>
            </a:r>
            <a:endParaRPr b="0" lang="fr-FR" sz="3600" spc="-1" strike="noStrike">
              <a:latin typeface="Arial"/>
            </a:endParaRPr>
          </a:p>
        </p:txBody>
      </p:sp>
      <p:grpSp>
        <p:nvGrpSpPr>
          <p:cNvPr id="228" name="Group 8"/>
          <p:cNvGrpSpPr/>
          <p:nvPr/>
        </p:nvGrpSpPr>
        <p:grpSpPr>
          <a:xfrm>
            <a:off x="2275920" y="1137960"/>
            <a:ext cx="6332760" cy="1711080"/>
            <a:chOff x="2275920" y="1137960"/>
            <a:chExt cx="6332760" cy="1711080"/>
          </a:xfrm>
        </p:grpSpPr>
        <p:sp>
          <p:nvSpPr>
            <p:cNvPr id="229" name="CustomShape 9"/>
            <p:cNvSpPr/>
            <p:nvPr/>
          </p:nvSpPr>
          <p:spPr>
            <a:xfrm>
              <a:off x="2275920" y="1137960"/>
              <a:ext cx="1789560" cy="167040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30" name="CustomShape 10"/>
            <p:cNvSpPr/>
            <p:nvPr/>
          </p:nvSpPr>
          <p:spPr>
            <a:xfrm>
              <a:off x="3791880" y="1137960"/>
              <a:ext cx="1789560" cy="167040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31" name="CustomShape 11"/>
            <p:cNvSpPr/>
            <p:nvPr/>
          </p:nvSpPr>
          <p:spPr>
            <a:xfrm>
              <a:off x="5306760" y="1137960"/>
              <a:ext cx="1789560" cy="167040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32" name="CustomShape 12"/>
            <p:cNvSpPr/>
            <p:nvPr/>
          </p:nvSpPr>
          <p:spPr>
            <a:xfrm>
              <a:off x="6819120" y="1137960"/>
              <a:ext cx="1789560" cy="167040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33" name="CustomShape 13"/>
            <p:cNvSpPr/>
            <p:nvPr/>
          </p:nvSpPr>
          <p:spPr>
            <a:xfrm>
              <a:off x="5907600" y="14644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34" name="CustomShape 14"/>
            <p:cNvSpPr/>
            <p:nvPr/>
          </p:nvSpPr>
          <p:spPr>
            <a:xfrm>
              <a:off x="7459920" y="1484280"/>
              <a:ext cx="685080" cy="136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235" name="CustomShape 15"/>
          <p:cNvSpPr/>
          <p:nvPr/>
        </p:nvSpPr>
        <p:spPr>
          <a:xfrm>
            <a:off x="2160000" y="3168000"/>
            <a:ext cx="7130520" cy="3671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En tant que utilisateur je veux pouvoir discuter avec un chatbot afin de poser mes questions (report) vote 8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tensorflow JS, je veux pouvoir faire appel à une fonction python de preprocess des images via une API vote 4 </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qu'utilisateur je veux que le chatbot soit intégré dans une page web VOTE 2</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Quotidiennement , un tag chacun en gardant à l’esprit les phrases qui font la force d’école</a:t>
            </a:r>
            <a:r>
              <a:rPr b="0" lang="fr-FR" sz="1800" spc="-1" strike="noStrike">
                <a:solidFill>
                  <a:srgbClr val="000000"/>
                </a:solidFill>
                <a:latin typeface="Arial"/>
                <a:ea typeface="DejaVu Sans"/>
              </a:rPr>
              <a:t>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36"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37" name="CustomShape 2"/>
          <p:cNvSpPr/>
          <p:nvPr/>
        </p:nvSpPr>
        <p:spPr>
          <a:xfrm>
            <a:off x="2232000" y="145044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38"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39"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40"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41" name="CustomShape 6"/>
          <p:cNvSpPr/>
          <p:nvPr/>
        </p:nvSpPr>
        <p:spPr>
          <a:xfrm>
            <a:off x="2304000" y="338400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42" name="CustomShape 7"/>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Sprint backlog : semaine 2</a:t>
            </a:r>
            <a:endParaRPr b="0" lang="fr-FR" sz="3600" spc="-1" strike="noStrike">
              <a:latin typeface="Arial"/>
            </a:endParaRPr>
          </a:p>
        </p:txBody>
      </p:sp>
      <p:grpSp>
        <p:nvGrpSpPr>
          <p:cNvPr id="243" name="Group 8"/>
          <p:cNvGrpSpPr/>
          <p:nvPr/>
        </p:nvGrpSpPr>
        <p:grpSpPr>
          <a:xfrm>
            <a:off x="2275920" y="1137960"/>
            <a:ext cx="6332760" cy="1711080"/>
            <a:chOff x="2275920" y="1137960"/>
            <a:chExt cx="6332760" cy="1711080"/>
          </a:xfrm>
        </p:grpSpPr>
        <p:sp>
          <p:nvSpPr>
            <p:cNvPr id="244" name="CustomShape 9"/>
            <p:cNvSpPr/>
            <p:nvPr/>
          </p:nvSpPr>
          <p:spPr>
            <a:xfrm>
              <a:off x="2275920" y="1137960"/>
              <a:ext cx="1789560" cy="167040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45" name="CustomShape 10"/>
            <p:cNvSpPr/>
            <p:nvPr/>
          </p:nvSpPr>
          <p:spPr>
            <a:xfrm>
              <a:off x="3791880" y="1137960"/>
              <a:ext cx="1789560" cy="167040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46" name="CustomShape 11"/>
            <p:cNvSpPr/>
            <p:nvPr/>
          </p:nvSpPr>
          <p:spPr>
            <a:xfrm>
              <a:off x="5306760" y="1137960"/>
              <a:ext cx="1789560" cy="167040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47" name="CustomShape 12"/>
            <p:cNvSpPr/>
            <p:nvPr/>
          </p:nvSpPr>
          <p:spPr>
            <a:xfrm>
              <a:off x="6819120" y="1137960"/>
              <a:ext cx="1789560" cy="167040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48" name="CustomShape 13"/>
            <p:cNvSpPr/>
            <p:nvPr/>
          </p:nvSpPr>
          <p:spPr>
            <a:xfrm>
              <a:off x="5907600" y="14644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49" name="CustomShape 14"/>
            <p:cNvSpPr/>
            <p:nvPr/>
          </p:nvSpPr>
          <p:spPr>
            <a:xfrm>
              <a:off x="7459920" y="1484280"/>
              <a:ext cx="685080" cy="136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
        <p:nvSpPr>
          <p:cNvPr id="250" name="CustomShape 15"/>
          <p:cNvSpPr/>
          <p:nvPr/>
        </p:nvSpPr>
        <p:spPr>
          <a:xfrm>
            <a:off x="2160000" y="3168000"/>
            <a:ext cx="7130520" cy="2733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En tant qu'utilisateur je veux pouvoir voir mes derniers messages afin d'avoir un 'historique' de la conversation vote 3</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veux pouvoir répondre de la meilleur des façons en fonction de mon interlocuteur cote front stocker dans uneliste vite- target pour faire appel à la base de données vote 5</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suis capable d'apporter une réponse en moins de 3 échanges vote 5</a:t>
            </a: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800" spc="-1" strike="noStrike">
                <a:solidFill>
                  <a:srgbClr val="000000"/>
                </a:solidFill>
                <a:latin typeface="Arial"/>
                <a:ea typeface="DejaVu Sans"/>
              </a:rPr>
              <a:t>En tant que chatbot, je suis capable de faire appel à une api afin d'optimiser mon travail vote  8</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51"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2"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53"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4"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55"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56" name="CustomShape 6"/>
          <p:cNvSpPr/>
          <p:nvPr/>
        </p:nvSpPr>
        <p:spPr>
          <a:xfrm>
            <a:off x="2060280" y="153540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57" name="CustomShape 7"/>
          <p:cNvSpPr/>
          <p:nvPr/>
        </p:nvSpPr>
        <p:spPr>
          <a:xfrm>
            <a:off x="1989000" y="2847960"/>
            <a:ext cx="6648840" cy="3273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Suite à la revue et au sprint, nous faisons de nouveaux choix pour cette semaine 2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Missions du jour :</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refonte du site web en htlm directement</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appeler la fonction de préprocessing et les appeler à Flask</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connecter le front via ajax (fonction asyncrone)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58" name="CustomShape 8"/>
          <p:cNvSpPr/>
          <p:nvPr/>
        </p:nvSpPr>
        <p:spPr>
          <a:xfrm>
            <a:off x="4400280" y="1175400"/>
            <a:ext cx="1789560" cy="1670400"/>
          </a:xfrm>
          <a:prstGeom prst="chevron">
            <a:avLst>
              <a:gd name="adj" fmla="val 26399"/>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1</a:t>
            </a:r>
            <a:endParaRPr b="0" lang="fr-FR" sz="6000" spc="-1" strike="noStrike">
              <a:latin typeface="Arial"/>
            </a:endParaRPr>
          </a:p>
        </p:txBody>
      </p:sp>
      <p:sp>
        <p:nvSpPr>
          <p:cNvPr id="259" name="CustomShape 9"/>
          <p:cNvSpPr/>
          <p:nvPr/>
        </p:nvSpPr>
        <p:spPr>
          <a:xfrm>
            <a:off x="2508480" y="288000"/>
            <a:ext cx="5481360" cy="120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J1 sem 2</a:t>
            </a:r>
            <a:endParaRPr b="0" lang="fr-FR" sz="44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0"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1"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62"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3"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64"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65" name="CustomShape 6"/>
          <p:cNvSpPr/>
          <p:nvPr/>
        </p:nvSpPr>
        <p:spPr>
          <a:xfrm>
            <a:off x="2060280" y="153540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66" name="CustomShape 7"/>
          <p:cNvSpPr/>
          <p:nvPr/>
        </p:nvSpPr>
        <p:spPr>
          <a:xfrm>
            <a:off x="1989000" y="2847960"/>
            <a:ext cx="6648840" cy="38530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Appeler la fonction de préprocessing via l’API  en ajax et les relier à flask mission accomplie, </a:t>
            </a:r>
            <a:endParaRPr b="0" lang="fr-FR" sz="1900" spc="-1" strike="noStrike">
              <a:latin typeface="Arial"/>
            </a:endParaRPr>
          </a:p>
          <a:p>
            <a:pPr>
              <a:lnSpc>
                <a:spcPct val="100000"/>
              </a:lnSpc>
            </a:pP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Missions du jour : </a:t>
            </a: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 tester si cela renvoie bien le texte « preprocessé » (faire passer l’array dans le modèle)</a:t>
            </a: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 refaire la liaison entre l’API et le modèle</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67" name="CustomShape 8"/>
          <p:cNvSpPr/>
          <p:nvPr/>
        </p:nvSpPr>
        <p:spPr>
          <a:xfrm>
            <a:off x="2508480" y="288000"/>
            <a:ext cx="5481360" cy="120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J2 sem 2</a:t>
            </a:r>
            <a:endParaRPr b="0" lang="fr-FR" sz="4400" spc="-1" strike="noStrike">
              <a:latin typeface="Arial"/>
            </a:endParaRPr>
          </a:p>
        </p:txBody>
      </p:sp>
      <p:grpSp>
        <p:nvGrpSpPr>
          <p:cNvPr id="268" name="Group 9"/>
          <p:cNvGrpSpPr/>
          <p:nvPr/>
        </p:nvGrpSpPr>
        <p:grpSpPr>
          <a:xfrm>
            <a:off x="3768120" y="1138320"/>
            <a:ext cx="4004640" cy="1594800"/>
            <a:chOff x="3768120" y="1138320"/>
            <a:chExt cx="4004640" cy="1594800"/>
          </a:xfrm>
        </p:grpSpPr>
        <p:sp>
          <p:nvSpPr>
            <p:cNvPr id="269" name="CustomShape 10"/>
            <p:cNvSpPr/>
            <p:nvPr/>
          </p:nvSpPr>
          <p:spPr>
            <a:xfrm>
              <a:off x="3768120" y="1138320"/>
              <a:ext cx="1646280" cy="1557000"/>
            </a:xfrm>
            <a:prstGeom prst="chevron">
              <a:avLst>
                <a:gd name="adj" fmla="val 26399"/>
              </a:avLst>
            </a:prstGeom>
            <a:solidFill>
              <a:schemeClr val="accent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fr-FR" sz="6000" spc="-1" strike="noStrike">
                  <a:solidFill>
                    <a:srgbClr val="ffffff"/>
                  </a:solidFill>
                  <a:latin typeface="Open Sans"/>
                  <a:ea typeface="DejaVu Sans"/>
                </a:rPr>
                <a:t>2</a:t>
              </a:r>
              <a:endParaRPr b="0" lang="fr-FR" sz="6000" spc="-1" strike="noStrike">
                <a:latin typeface="Arial"/>
              </a:endParaRPr>
            </a:p>
          </p:txBody>
        </p:sp>
        <p:sp>
          <p:nvSpPr>
            <p:cNvPr id="270" name="CustomShape 11"/>
            <p:cNvSpPr/>
            <p:nvPr/>
          </p:nvSpPr>
          <p:spPr>
            <a:xfrm>
              <a:off x="7142760" y="1461240"/>
              <a:ext cx="630000" cy="1271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71"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2"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73"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4"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275"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76" name="CustomShape 6"/>
          <p:cNvSpPr/>
          <p:nvPr/>
        </p:nvSpPr>
        <p:spPr>
          <a:xfrm>
            <a:off x="2060280" y="1535400"/>
            <a:ext cx="6648840" cy="228420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77" name="CustomShape 7"/>
          <p:cNvSpPr/>
          <p:nvPr/>
        </p:nvSpPr>
        <p:spPr>
          <a:xfrm>
            <a:off x="1989000" y="2847960"/>
            <a:ext cx="6648840" cy="3852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Des tests complémentaires  sur le modèle montrent  que le modèle  a une « accuracy »et une «  loss » non satisfaisantes. </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Des erreurs persistent dans l’intégration du modèle dans La partie client par méconnaissance du langage.</a:t>
            </a:r>
            <a:endParaRPr b="0" lang="fr-FR" sz="1900" spc="-1" strike="noStrike">
              <a:latin typeface="Arial"/>
            </a:endParaRPr>
          </a:p>
          <a:p>
            <a:pPr>
              <a:lnSpc>
                <a:spcPct val="100000"/>
              </a:lnSpc>
            </a:pP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Missions du jour : </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augmenter le volume du dataset pour le rendre plus performant</a:t>
            </a:r>
            <a:endParaRPr b="0" lang="fr-FR" sz="1900" spc="-1" strike="noStrike">
              <a:latin typeface="Arial"/>
            </a:endParaRPr>
          </a:p>
          <a:p>
            <a:pPr lvl="1" marL="432000" indent="-21492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se documenter sur les erreurs que nous avons pour l’intégration du modèle côte client</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78" name="CustomShape 8"/>
          <p:cNvSpPr/>
          <p:nvPr/>
        </p:nvSpPr>
        <p:spPr>
          <a:xfrm>
            <a:off x="2508480" y="288000"/>
            <a:ext cx="5481360" cy="1207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4400" spc="-1" strike="noStrike">
                <a:solidFill>
                  <a:srgbClr val="000000"/>
                </a:solidFill>
                <a:latin typeface="Calibri"/>
                <a:ea typeface="DejaVu Sans"/>
              </a:rPr>
              <a:t>Daily scrum J3 sem 2</a:t>
            </a:r>
            <a:endParaRPr b="0" lang="fr-FR" sz="4400" spc="-1" strike="noStrike">
              <a:latin typeface="Arial"/>
            </a:endParaRPr>
          </a:p>
        </p:txBody>
      </p:sp>
      <p:grpSp>
        <p:nvGrpSpPr>
          <p:cNvPr id="279" name="Group 9"/>
          <p:cNvGrpSpPr/>
          <p:nvPr/>
        </p:nvGrpSpPr>
        <p:grpSpPr>
          <a:xfrm>
            <a:off x="4104000" y="1080000"/>
            <a:ext cx="2838240" cy="1711080"/>
            <a:chOff x="4104000" y="1080000"/>
            <a:chExt cx="2838240" cy="1711080"/>
          </a:xfrm>
        </p:grpSpPr>
        <p:sp>
          <p:nvSpPr>
            <p:cNvPr id="280" name="CustomShape 10"/>
            <p:cNvSpPr/>
            <p:nvPr/>
          </p:nvSpPr>
          <p:spPr>
            <a:xfrm>
              <a:off x="4104000" y="1080000"/>
              <a:ext cx="1789560" cy="1670400"/>
            </a:xfrm>
            <a:prstGeom prst="chevron">
              <a:avLst>
                <a:gd name="adj" fmla="val 26399"/>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281" name="CustomShape 11"/>
            <p:cNvSpPr/>
            <p:nvPr/>
          </p:nvSpPr>
          <p:spPr>
            <a:xfrm>
              <a:off x="4704840" y="140652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3</a:t>
              </a:r>
              <a:endParaRPr b="0" lang="fr-FR" sz="6000" spc="-1" strike="noStrike">
                <a:latin typeface="Arial"/>
              </a:endParaRPr>
            </a:p>
          </p:txBody>
        </p:sp>
        <p:sp>
          <p:nvSpPr>
            <p:cNvPr id="282" name="CustomShape 12"/>
            <p:cNvSpPr/>
            <p:nvPr/>
          </p:nvSpPr>
          <p:spPr>
            <a:xfrm>
              <a:off x="6257160" y="1426320"/>
              <a:ext cx="685080" cy="13647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83" name="CustomShape 1"/>
          <p:cNvSpPr/>
          <p:nvPr/>
        </p:nvSpPr>
        <p:spPr>
          <a:xfrm>
            <a:off x="2331720" y="2912400"/>
            <a:ext cx="6092280" cy="519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800" spc="-1" strike="noStrike">
                <a:solidFill>
                  <a:srgbClr val="000000"/>
                </a:solidFill>
                <a:latin typeface="Arial"/>
                <a:ea typeface="DejaVu Sans"/>
              </a:rPr>
              <a:t>Retour sur le jour précédent :</a:t>
            </a: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augmentation du volume du dataset → impact direct sur l’accuracy</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tests sur la page internet</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Recherche sur TF pour résoudre les problèmes techniques et la communication entre l’API, l’application et le front.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800" spc="-1" strike="noStrike">
                <a:solidFill>
                  <a:srgbClr val="000000"/>
                </a:solidFill>
                <a:latin typeface="Arial"/>
                <a:ea typeface="DejaVu Sans"/>
              </a:rPr>
              <a:t>Programme du jour :</a:t>
            </a:r>
            <a:endParaRPr b="0" lang="fr-FR" sz="1800" spc="-1" strike="noStrike">
              <a:latin typeface="Arial"/>
            </a:endParaRPr>
          </a:p>
          <a:p>
            <a:pPr>
              <a:lnSpc>
                <a:spcPct val="100000"/>
              </a:lnSpc>
            </a:pPr>
            <a:r>
              <a:rPr b="0" lang="fr-FR" sz="1900" spc="-1" strike="noStrike">
                <a:solidFill>
                  <a:srgbClr val="595959"/>
                </a:solidFill>
                <a:latin typeface="Calibri"/>
                <a:ea typeface="DejaVu Sans"/>
              </a:rPr>
              <a:t>Améliorer le modèle et finaliser le dataset</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Peer programming</a:t>
            </a:r>
            <a:endParaRPr b="0" lang="fr-FR" sz="1900" spc="-1" strike="noStrike">
              <a:latin typeface="Arial"/>
            </a:endParaRPr>
          </a:p>
          <a:p>
            <a:pPr>
              <a:lnSpc>
                <a:spcPct val="100000"/>
              </a:lnSpc>
            </a:pPr>
            <a:r>
              <a:rPr b="0" lang="fr-FR" sz="1900" spc="-1" strike="noStrike">
                <a:solidFill>
                  <a:srgbClr val="595959"/>
                </a:solidFill>
                <a:latin typeface="Calibri"/>
                <a:ea typeface="DejaVu Sans"/>
              </a:rPr>
              <a:t>Relier l’api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84"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85" name="CustomShape 3"/>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0" lang="fr-FR" sz="4400" spc="-1" strike="noStrike">
                <a:solidFill>
                  <a:srgbClr val="000000"/>
                </a:solidFill>
                <a:latin typeface="Calibri"/>
                <a:ea typeface="DejaVu Sans"/>
              </a:rPr>
              <a:t>Daily scrum J4 sem2</a:t>
            </a:r>
            <a:endParaRPr b="0" lang="fr-FR" sz="4400" spc="-1" strike="noStrike">
              <a:latin typeface="Arial"/>
            </a:endParaRPr>
          </a:p>
        </p:txBody>
      </p:sp>
      <p:sp>
        <p:nvSpPr>
          <p:cNvPr id="286" name="CustomShape 4"/>
          <p:cNvSpPr/>
          <p:nvPr/>
        </p:nvSpPr>
        <p:spPr>
          <a:xfrm>
            <a:off x="4759200" y="1147680"/>
            <a:ext cx="1789560" cy="1670400"/>
          </a:xfrm>
          <a:prstGeom prst="chevron">
            <a:avLst>
              <a:gd name="adj" fmla="val 26399"/>
            </a:avLst>
          </a:prstGeom>
          <a:solidFill>
            <a:srgbClr val="ffff6d"/>
          </a:solidFill>
          <a:ln>
            <a:noFill/>
          </a:ln>
        </p:spPr>
        <p:style>
          <a:lnRef idx="2">
            <a:schemeClr val="accent1">
              <a:shade val="50000"/>
            </a:schemeClr>
          </a:lnRef>
          <a:fillRef idx="1">
            <a:schemeClr val="accent1"/>
          </a:fillRef>
          <a:effectRef idx="0">
            <a:schemeClr val="accent1"/>
          </a:effectRef>
          <a:fontRef idx="minor"/>
        </p:style>
      </p:sp>
      <p:sp>
        <p:nvSpPr>
          <p:cNvPr id="287"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88" name="CustomShape 6"/>
          <p:cNvSpPr/>
          <p:nvPr/>
        </p:nvSpPr>
        <p:spPr>
          <a:xfrm>
            <a:off x="2006280" y="2912400"/>
            <a:ext cx="6648840" cy="23907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lvl="1" marL="432000" indent="-21456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 descr=""/>
          <p:cNvPicPr/>
          <p:nvPr/>
        </p:nvPicPr>
        <p:blipFill>
          <a:blip r:embed="rId1"/>
          <a:stretch/>
        </p:blipFill>
        <p:spPr>
          <a:xfrm>
            <a:off x="1932120" y="2335320"/>
            <a:ext cx="3753720" cy="255852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1008000" y="144000"/>
            <a:ext cx="7141680" cy="5160960"/>
          </a:xfrm>
          <a:prstGeom prst="rect">
            <a:avLst/>
          </a:prstGeom>
          <a:noFill/>
          <a:ln>
            <a:noFill/>
          </a:ln>
        </p:spPr>
        <p:style>
          <a:lnRef idx="0"/>
          <a:fillRef idx="0"/>
          <a:effectRef idx="0"/>
          <a:fontRef idx="minor"/>
        </p:style>
        <p:txBody>
          <a:bodyPr lIns="90000" rIns="90000" tIns="45000" bIns="45000">
            <a:noAutofit/>
          </a:bodyPr>
          <a:p>
            <a:pPr algn="just">
              <a:lnSpc>
                <a:spcPct val="160000"/>
              </a:lnSpc>
              <a:spcBef>
                <a:spcPts val="281"/>
              </a:spcBef>
            </a:pPr>
            <a:r>
              <a:rPr b="0" lang="fr-FR" sz="3200" spc="-1" strike="noStrike">
                <a:solidFill>
                  <a:srgbClr val="ffffff"/>
                </a:solidFill>
                <a:latin typeface="Arial"/>
                <a:ea typeface="굴림"/>
              </a:rPr>
              <a:t>Sommaire :</a:t>
            </a:r>
            <a:endParaRPr b="0" lang="fr-FR" sz="3200" spc="-1" strike="noStrike">
              <a:latin typeface="Arial"/>
            </a:endParaRPr>
          </a:p>
          <a:p>
            <a:pPr algn="just">
              <a:lnSpc>
                <a:spcPct val="160000"/>
              </a:lnSpc>
              <a:spcBef>
                <a:spcPts val="281"/>
              </a:spcBef>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LIENS :</a:t>
            </a:r>
            <a:endParaRPr b="0" lang="fr-FR" sz="3200" spc="-1" strike="noStrike">
              <a:latin typeface="Arial"/>
            </a:endParaRPr>
          </a:p>
          <a:p>
            <a:pPr algn="just">
              <a:lnSpc>
                <a:spcPct val="100000"/>
              </a:lnSpc>
            </a:pPr>
            <a:endParaRPr b="0" lang="fr-FR" sz="3200" spc="-1" strike="noStrike">
              <a:latin typeface="Arial"/>
            </a:endParaRPr>
          </a:p>
          <a:p>
            <a:pPr algn="just">
              <a:lnSpc>
                <a:spcPct val="100000"/>
              </a:lnSpc>
            </a:pPr>
            <a:r>
              <a:rPr b="0" lang="fr-FR" sz="3200" spc="-1" strike="noStrike">
                <a:solidFill>
                  <a:srgbClr val="ffffff"/>
                </a:solidFill>
                <a:latin typeface="Arial"/>
                <a:ea typeface="굴림"/>
              </a:rPr>
              <a:t>trello</a:t>
            </a:r>
            <a:endParaRPr b="0" lang="fr-FR" sz="3200" spc="-1" strike="noStrike">
              <a:latin typeface="Arial"/>
            </a:endParaRPr>
          </a:p>
          <a:p>
            <a:pPr algn="just">
              <a:lnSpc>
                <a:spcPct val="100000"/>
              </a:lnSpc>
            </a:pPr>
            <a:r>
              <a:rPr b="0" lang="fr-FR" sz="1800" spc="-1" strike="noStrike" u="sng">
                <a:solidFill>
                  <a:srgbClr val="38bce1"/>
                </a:solidFill>
                <a:uFillTx/>
                <a:latin typeface="Arial"/>
                <a:ea typeface="Microsoft YaHei"/>
                <a:hlinkClick r:id="rId1"/>
              </a:rPr>
              <a:t>https://trello.com/b/Yj0CWK35/mod%C3%A8le-kanban</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r>
              <a:rPr b="0" lang="fr-FR" sz="1800" spc="-1" strike="noStrike">
                <a:solidFill>
                  <a:srgbClr val="000000"/>
                </a:solidFill>
                <a:latin typeface="Arial"/>
                <a:ea typeface="Microsoft YaHei"/>
              </a:rPr>
              <a:t>Fichier excel :</a:t>
            </a:r>
            <a:endParaRPr b="0" lang="fr-FR" sz="1800" spc="-1" strike="noStrike">
              <a:latin typeface="Arial"/>
            </a:endParaRPr>
          </a:p>
          <a:p>
            <a:pPr algn="just">
              <a:lnSpc>
                <a:spcPct val="100000"/>
              </a:lnSpc>
            </a:pPr>
            <a:r>
              <a:rPr b="0" lang="fr-FR" sz="1800" spc="-1" strike="noStrike">
                <a:solidFill>
                  <a:srgbClr val="000000"/>
                </a:solidFill>
                <a:latin typeface="Arial"/>
                <a:ea typeface="Microsoft YaHei"/>
              </a:rPr>
              <a:t>https://docs.google.com/spreadsheets/d/1tgZVIl9kR0k-PvDHJNnze1dBS_AeWVYqj1Y2rBDzUpg/edit?usp=sharing</a:t>
            </a:r>
            <a:endParaRPr b="0" lang="fr-FR" sz="1800" spc="-1" strike="noStrike">
              <a:latin typeface="Arial"/>
            </a:endParaRPr>
          </a:p>
          <a:p>
            <a:pPr algn="just">
              <a:lnSpc>
                <a:spcPct val="100000"/>
              </a:lnSpc>
            </a:pPr>
            <a:endParaRPr b="0" lang="fr-FR" sz="1800" spc="-1" strike="noStrike">
              <a:latin typeface="Arial"/>
            </a:endParaRPr>
          </a:p>
          <a:p>
            <a:pPr algn="just">
              <a:lnSpc>
                <a:spcPct val="100000"/>
              </a:lnSpc>
            </a:pPr>
            <a:endParaRPr b="0" lang="fr-FR" sz="1800" spc="-1" strike="noStrike">
              <a:latin typeface="Arial"/>
            </a:endParaRPr>
          </a:p>
        </p:txBody>
      </p:sp>
      <p:sp>
        <p:nvSpPr>
          <p:cNvPr id="119" name="CustomShape 2"/>
          <p:cNvSpPr/>
          <p:nvPr/>
        </p:nvSpPr>
        <p:spPr>
          <a:xfrm>
            <a:off x="1066680" y="533520"/>
            <a:ext cx="6692400" cy="631440"/>
          </a:xfrm>
          <a:prstGeom prst="roundRect">
            <a:avLst>
              <a:gd name="adj" fmla="val 0"/>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0"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1"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92"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3"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1/ 3  </a:t>
            </a:r>
            <a:endParaRPr b="0" lang="fr-FR" sz="4400" spc="-1" strike="noStrike">
              <a:latin typeface="Arial"/>
            </a:endParaRPr>
          </a:p>
        </p:txBody>
      </p:sp>
      <p:sp>
        <p:nvSpPr>
          <p:cNvPr id="294"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295" name="CustomShape 6"/>
          <p:cNvSpPr/>
          <p:nvPr/>
        </p:nvSpPr>
        <p:spPr>
          <a:xfrm>
            <a:off x="2060280" y="1535400"/>
            <a:ext cx="6648840" cy="414252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Présentation des déploiements à l’instant T au chargé de projet :</a:t>
            </a:r>
            <a:endParaRPr b="0" lang="fr-FR" sz="1900" spc="-1" strike="noStrike">
              <a:latin typeface="Arial"/>
            </a:endParaRPr>
          </a:p>
          <a:p>
            <a:pPr>
              <a:lnSpc>
                <a:spcPct val="100000"/>
              </a:lnSpc>
            </a:pP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Nous avons pu montrer au chargé de projet le chatbot intégré .</a:t>
            </a:r>
            <a:endParaRPr b="0" lang="fr-FR" sz="1900" spc="-1" strike="noStrike">
              <a:latin typeface="Arial"/>
            </a:endParaRPr>
          </a:p>
          <a:p>
            <a:pPr>
              <a:lnSpc>
                <a:spcPct val="100000"/>
              </a:lnSpc>
            </a:pPr>
            <a:endParaRPr b="0" lang="fr-FR" sz="1900" spc="-1" strike="noStrike">
              <a:latin typeface="Arial"/>
            </a:endParaRPr>
          </a:p>
          <a:p>
            <a:pPr lvl="1" marL="432000" indent="-21384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Le modèle fonctionne très bien sur le notebook et reste à améliorer dans la version finale du chatbot</a:t>
            </a:r>
            <a:endParaRPr b="0" lang="fr-FR" sz="1900" spc="-1" strike="noStrike">
              <a:latin typeface="Arial"/>
            </a:endParaRPr>
          </a:p>
          <a:p>
            <a:pPr lvl="1" marL="432000" indent="-213840">
              <a:lnSpc>
                <a:spcPct val="100000"/>
              </a:lnSpc>
              <a:buClr>
                <a:srgbClr val="000000"/>
              </a:buClr>
              <a:buSzPct val="45000"/>
              <a:buFont typeface="Wingdings" charset="2"/>
              <a:buChar char=""/>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96"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7"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298"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299" name="CustomShape 4"/>
          <p:cNvSpPr/>
          <p:nvPr/>
        </p:nvSpPr>
        <p:spPr>
          <a:xfrm>
            <a:off x="2232000" y="432000"/>
            <a:ext cx="6476760" cy="357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2/3  </a:t>
            </a:r>
            <a:endParaRPr b="0" lang="fr-FR" sz="4400" spc="-1" strike="noStrike">
              <a:latin typeface="Arial"/>
            </a:endParaRPr>
          </a:p>
        </p:txBody>
      </p:sp>
      <p:sp>
        <p:nvSpPr>
          <p:cNvPr id="300"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01" name="CustomShape 6"/>
          <p:cNvSpPr/>
          <p:nvPr/>
        </p:nvSpPr>
        <p:spPr>
          <a:xfrm>
            <a:off x="2060280" y="1271880"/>
            <a:ext cx="6648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2" name="CustomShape 7"/>
          <p:cNvSpPr/>
          <p:nvPr/>
        </p:nvSpPr>
        <p:spPr>
          <a:xfrm>
            <a:off x="3456000" y="1002960"/>
            <a:ext cx="35272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sp>
        <p:nvSpPr>
          <p:cNvPr id="303" name="CustomShape 8"/>
          <p:cNvSpPr/>
          <p:nvPr/>
        </p:nvSpPr>
        <p:spPr>
          <a:xfrm>
            <a:off x="2088000" y="4824000"/>
            <a:ext cx="6621120" cy="15375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304" name="" descr=""/>
          <p:cNvPicPr/>
          <p:nvPr/>
        </p:nvPicPr>
        <p:blipFill>
          <a:blip r:embed="rId2"/>
          <a:stretch/>
        </p:blipFill>
        <p:spPr>
          <a:xfrm>
            <a:off x="2442240" y="1584000"/>
            <a:ext cx="6557760" cy="38880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05"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6"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07"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08" name="CustomShape 4"/>
          <p:cNvSpPr/>
          <p:nvPr/>
        </p:nvSpPr>
        <p:spPr>
          <a:xfrm>
            <a:off x="2232000" y="432000"/>
            <a:ext cx="6476760" cy="357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revue de sprints 3/3 </a:t>
            </a:r>
            <a:endParaRPr b="0" lang="fr-FR" sz="4400" spc="-1" strike="noStrike">
              <a:latin typeface="Arial"/>
            </a:endParaRPr>
          </a:p>
        </p:txBody>
      </p:sp>
      <p:sp>
        <p:nvSpPr>
          <p:cNvPr id="309"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10" name="CustomShape 6"/>
          <p:cNvSpPr/>
          <p:nvPr/>
        </p:nvSpPr>
        <p:spPr>
          <a:xfrm>
            <a:off x="2060280" y="1271880"/>
            <a:ext cx="6648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1" name="CustomShape 7"/>
          <p:cNvSpPr/>
          <p:nvPr/>
        </p:nvSpPr>
        <p:spPr>
          <a:xfrm>
            <a:off x="3384000" y="1002960"/>
            <a:ext cx="287352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a:t>
            </a:r>
            <a:endParaRPr b="0" lang="fr-FR" sz="1800" spc="-1" strike="noStrike">
              <a:latin typeface="Arial"/>
            </a:endParaRPr>
          </a:p>
        </p:txBody>
      </p:sp>
      <p:pic>
        <p:nvPicPr>
          <p:cNvPr id="312" name="" descr=""/>
          <p:cNvPicPr/>
          <p:nvPr/>
        </p:nvPicPr>
        <p:blipFill>
          <a:blip r:embed="rId2"/>
          <a:stretch/>
        </p:blipFill>
        <p:spPr>
          <a:xfrm>
            <a:off x="1728000" y="2160000"/>
            <a:ext cx="7158960" cy="20880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13"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4"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15"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16" name="CustomShape 4"/>
          <p:cNvSpPr/>
          <p:nvPr/>
        </p:nvSpPr>
        <p:spPr>
          <a:xfrm>
            <a:off x="2159280" y="432000"/>
            <a:ext cx="6549480" cy="7124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r>
              <a:rPr b="1" lang="fr-FR" sz="4400" spc="-1" strike="noStrike">
                <a:solidFill>
                  <a:srgbClr val="000000"/>
                </a:solidFill>
                <a:latin typeface="Calibri"/>
                <a:ea typeface="DejaVu Sans"/>
              </a:rPr>
              <a:t>rétrospectives</a:t>
            </a:r>
            <a:endParaRPr b="0" lang="fr-FR" sz="4400" spc="-1" strike="noStrike">
              <a:latin typeface="Arial"/>
            </a:endParaRPr>
          </a:p>
        </p:txBody>
      </p:sp>
      <p:sp>
        <p:nvSpPr>
          <p:cNvPr id="317"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18" name="CustomShape 6"/>
          <p:cNvSpPr/>
          <p:nvPr/>
        </p:nvSpPr>
        <p:spPr>
          <a:xfrm>
            <a:off x="2060280" y="1535400"/>
            <a:ext cx="6648840" cy="414180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Le but de la revue est de montrer ce qui a été réalisé pendant le sprint, afin d’en tirer les conséquences pour la suite du projet.</a:t>
            </a:r>
            <a:endParaRPr b="0" lang="fr-FR" sz="1900" spc="-1" strike="noStrike">
              <a:latin typeface="Arial"/>
            </a:endParaRPr>
          </a:p>
          <a:p>
            <a:pPr marL="216000" indent="-213120">
              <a:lnSpc>
                <a:spcPct val="100000"/>
              </a:lnSpc>
              <a:buClr>
                <a:srgbClr val="595959"/>
              </a:buClr>
              <a:buFont typeface="Wingdings" charset="2"/>
              <a:buChar char=""/>
            </a:pPr>
            <a:endParaRPr b="0" lang="fr-FR" sz="1900" spc="-1" strike="noStrike">
              <a:latin typeface="Arial"/>
            </a:endParaRPr>
          </a:p>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Les différents modules du code fonctionnent de manière isolées et l’assemblage engendre quelques bugs. Cela est du :</a:t>
            </a:r>
            <a:endParaRPr b="0" lang="fr-FR" sz="1900" spc="-1" strike="noStrike">
              <a:latin typeface="Arial"/>
            </a:endParaRPr>
          </a:p>
          <a:p>
            <a:pPr lvl="2" marL="648000" indent="-2160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 à une méconnaissance des technologies</a:t>
            </a:r>
            <a:endParaRPr b="0" lang="fr-FR" sz="1900" spc="-1" strike="noStrike">
              <a:latin typeface="Arial"/>
            </a:endParaRPr>
          </a:p>
          <a:p>
            <a:pPr lvl="2" marL="648000" indent="-216000">
              <a:lnSpc>
                <a:spcPct val="100000"/>
              </a:lnSpc>
              <a:buClr>
                <a:srgbClr val="000000"/>
              </a:buClr>
              <a:buSzPct val="45000"/>
              <a:buFont typeface="Wingdings" charset="2"/>
              <a:buChar char=""/>
            </a:pPr>
            <a:r>
              <a:rPr b="0" lang="fr-FR" sz="1900" spc="-1" strike="noStrike">
                <a:solidFill>
                  <a:srgbClr val="595959"/>
                </a:solidFill>
                <a:latin typeface="Calibri"/>
                <a:ea typeface="DejaVu Sans"/>
              </a:rPr>
              <a:t>- à un manque de temps pour s’en imprégner</a:t>
            </a:r>
            <a:endParaRPr b="0" lang="fr-FR" sz="1900" spc="-1" strike="noStrike">
              <a:latin typeface="Arial"/>
            </a:endParaRPr>
          </a:p>
          <a:p>
            <a:pPr marL="216000" indent="-213120">
              <a:lnSpc>
                <a:spcPct val="100000"/>
              </a:lnSpc>
              <a:buClr>
                <a:srgbClr val="595959"/>
              </a:buClr>
              <a:buFont typeface="Wingdings" charset="2"/>
              <a:buChar char=""/>
            </a:pPr>
            <a:endParaRPr b="0" lang="fr-FR" sz="1900" spc="-1" strike="noStrike">
              <a:latin typeface="Arial"/>
            </a:endParaRPr>
          </a:p>
          <a:p>
            <a:pPr marL="216000" indent="-213120">
              <a:lnSpc>
                <a:spcPct val="100000"/>
              </a:lnSpc>
              <a:buClr>
                <a:srgbClr val="595959"/>
              </a:buClr>
              <a:buFont typeface="Wingdings" charset="2"/>
              <a:buChar char=""/>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457200" y="274680"/>
            <a:ext cx="8226000" cy="1139400"/>
          </a:xfrm>
          <a:prstGeom prst="rect">
            <a:avLst/>
          </a:prstGeom>
          <a:noFill/>
          <a:ln>
            <a:noFill/>
          </a:ln>
        </p:spPr>
        <p:style>
          <a:lnRef idx="0"/>
          <a:fillRef idx="0"/>
          <a:effectRef idx="0"/>
          <a:fontRef idx="minor"/>
        </p:style>
      </p:sp>
      <p:pic>
        <p:nvPicPr>
          <p:cNvPr id="320" name="" descr=""/>
          <p:cNvPicPr/>
          <p:nvPr/>
        </p:nvPicPr>
        <p:blipFill>
          <a:blip r:embed="rId1"/>
          <a:stretch/>
        </p:blipFill>
        <p:spPr>
          <a:xfrm>
            <a:off x="1435320" y="1515600"/>
            <a:ext cx="6286320" cy="42858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21" name="CustomShape 1"/>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2" name="CustomShape 2"/>
          <p:cNvSpPr/>
          <p:nvPr/>
        </p:nvSpPr>
        <p:spPr>
          <a:xfrm>
            <a:off x="2275920" y="1373760"/>
            <a:ext cx="6092280" cy="351756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323" name="CustomShape 3"/>
          <p:cNvSpPr/>
          <p:nvPr/>
        </p:nvSpPr>
        <p:spPr>
          <a:xfrm>
            <a:off x="2006280" y="2912400"/>
            <a:ext cx="6648840" cy="146124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4" name="CustomShape 4"/>
          <p:cNvSpPr/>
          <p:nvPr/>
        </p:nvSpPr>
        <p:spPr>
          <a:xfrm>
            <a:off x="2232000" y="432000"/>
            <a:ext cx="6476760" cy="357840"/>
          </a:xfrm>
          <a:prstGeom prst="rect">
            <a:avLst/>
          </a:prstGeom>
          <a:noFill/>
          <a:ln>
            <a:noFill/>
          </a:ln>
        </p:spPr>
        <p:style>
          <a:lnRef idx="0"/>
          <a:fillRef idx="0"/>
          <a:effectRef idx="0"/>
          <a:fontRef idx="minor"/>
        </p:style>
        <p:txBody>
          <a:bodyPr lIns="90000" rIns="90000" tIns="45000" bIns="45000" anchor="ctr">
            <a:noAutofit/>
          </a:bodyPr>
          <a:p>
            <a:pPr algn="ctr">
              <a:lnSpc>
                <a:spcPct val="100000"/>
              </a:lnSpc>
            </a:pPr>
            <a:r>
              <a:rPr b="1" lang="fr-FR" sz="4400" spc="-1" strike="noStrike">
                <a:solidFill>
                  <a:srgbClr val="000000"/>
                </a:solidFill>
                <a:latin typeface="Calibri"/>
                <a:ea typeface="DejaVu Sans"/>
              </a:rPr>
              <a:t> </a:t>
            </a:r>
            <a:endParaRPr b="0" lang="fr-FR" sz="4400" spc="-1" strike="noStrike">
              <a:latin typeface="Arial"/>
            </a:endParaRPr>
          </a:p>
        </p:txBody>
      </p:sp>
      <p:sp>
        <p:nvSpPr>
          <p:cNvPr id="325" name="CustomShape 5"/>
          <p:cNvSpPr/>
          <p:nvPr/>
        </p:nvSpPr>
        <p:spPr>
          <a:xfrm>
            <a:off x="5359680" y="1426680"/>
            <a:ext cx="685080" cy="11620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fr-FR" sz="6000" spc="-1" strike="noStrike">
                <a:solidFill>
                  <a:srgbClr val="ffffff"/>
                </a:solidFill>
                <a:latin typeface="Open Sans"/>
                <a:ea typeface="DejaVu Sans"/>
              </a:rPr>
              <a:t>4</a:t>
            </a:r>
            <a:endParaRPr b="0" lang="fr-FR" sz="6000" spc="-1" strike="noStrike">
              <a:latin typeface="Arial"/>
            </a:endParaRPr>
          </a:p>
        </p:txBody>
      </p:sp>
      <p:sp>
        <p:nvSpPr>
          <p:cNvPr id="326" name="CustomShape 6"/>
          <p:cNvSpPr/>
          <p:nvPr/>
        </p:nvSpPr>
        <p:spPr>
          <a:xfrm>
            <a:off x="2060280" y="1271880"/>
            <a:ext cx="6648840" cy="118692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327" name="CustomShape 7"/>
          <p:cNvSpPr/>
          <p:nvPr/>
        </p:nvSpPr>
        <p:spPr>
          <a:xfrm>
            <a:off x="3456000" y="1002960"/>
            <a:ext cx="3527280" cy="344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fr-FR" sz="1800" spc="-1" strike="noStrike">
                <a:solidFill>
                  <a:srgbClr val="000000"/>
                </a:solidFill>
                <a:latin typeface="Arial"/>
                <a:ea typeface="DejaVu Sans"/>
              </a:rPr>
              <a:t>Product_backlog_Chatbot final</a:t>
            </a:r>
            <a:endParaRPr b="0" lang="fr-FR" sz="1800" spc="-1" strike="noStrike">
              <a:latin typeface="Arial"/>
            </a:endParaRPr>
          </a:p>
        </p:txBody>
      </p:sp>
      <p:sp>
        <p:nvSpPr>
          <p:cNvPr id="328" name="CustomShape 8"/>
          <p:cNvSpPr/>
          <p:nvPr/>
        </p:nvSpPr>
        <p:spPr>
          <a:xfrm>
            <a:off x="2090880" y="5256000"/>
            <a:ext cx="6621120" cy="1536840"/>
          </a:xfrm>
          <a:prstGeom prst="rect">
            <a:avLst/>
          </a:prstGeom>
          <a:noFill/>
          <a:ln>
            <a:noFill/>
          </a:ln>
        </p:spPr>
        <p:style>
          <a:lnRef idx="0"/>
          <a:fillRef idx="0"/>
          <a:effectRef idx="0"/>
          <a:fontRef idx="minor"/>
        </p:style>
        <p:txBody>
          <a:bodyPr lIns="90000" rIns="90000" tIns="45000" bIns="45000">
            <a:spAutoFit/>
          </a:bodyPr>
          <a:p>
            <a:pPr marL="216000" indent="-213120">
              <a:lnSpc>
                <a:spcPct val="100000"/>
              </a:lnSpc>
              <a:buClr>
                <a:srgbClr val="595959"/>
              </a:buClr>
              <a:buFont typeface="Wingdings" charset="2"/>
              <a:buChar char=""/>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329" name="" descr=""/>
          <p:cNvPicPr/>
          <p:nvPr/>
        </p:nvPicPr>
        <p:blipFill>
          <a:blip r:embed="rId2"/>
          <a:stretch/>
        </p:blipFill>
        <p:spPr>
          <a:xfrm>
            <a:off x="2520000" y="1872000"/>
            <a:ext cx="5500080" cy="31456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457200" y="274680"/>
            <a:ext cx="8226000" cy="1139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0"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Contexte du projet</a:t>
            </a:r>
            <a:endParaRPr b="0" lang="fr-FR" sz="3600" spc="-1" strike="noStrike">
              <a:latin typeface="Arial"/>
            </a:endParaRPr>
          </a:p>
        </p:txBody>
      </p:sp>
      <p:sp>
        <p:nvSpPr>
          <p:cNvPr id="121" name="CustomShape 2"/>
          <p:cNvSpPr/>
          <p:nvPr/>
        </p:nvSpPr>
        <p:spPr>
          <a:xfrm>
            <a:off x="2275920" y="1373760"/>
            <a:ext cx="6092280" cy="52995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fr-FR" sz="1900" spc="-1" strike="noStrike">
                <a:solidFill>
                  <a:srgbClr val="595959"/>
                </a:solidFill>
                <a:latin typeface="Calibri"/>
                <a:ea typeface="DejaVu Sans"/>
              </a:rPr>
              <a:t>Un </a:t>
            </a:r>
            <a:r>
              <a:rPr b="1" lang="fr-FR" sz="1900" spc="-1" strike="noStrike">
                <a:solidFill>
                  <a:srgbClr val="595959"/>
                </a:solidFill>
                <a:latin typeface="Calibri"/>
                <a:ea typeface="DejaVu Sans"/>
              </a:rPr>
              <a:t>chatbot (to chat + bot)</a:t>
            </a:r>
            <a:r>
              <a:rPr b="0" lang="fr-FR" sz="1900" spc="-1" strike="noStrike">
                <a:solidFill>
                  <a:srgbClr val="595959"/>
                </a:solidFill>
                <a:latin typeface="Calibri"/>
                <a:ea typeface="DejaVu Sans"/>
              </a:rPr>
              <a:t> est un robot conversationnel qui permet de répondre automatiquement, via une messagerie instantanée, aux requêtes/demandes d'un client (un être humain).</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1" lang="fr-FR" sz="1900" spc="-1" strike="noStrike">
                <a:solidFill>
                  <a:srgbClr val="595959"/>
                </a:solidFill>
                <a:latin typeface="Calibri"/>
                <a:ea typeface="DejaVu Sans"/>
              </a:rPr>
              <a:t>L'objectif phare du projet</a:t>
            </a:r>
            <a:r>
              <a:rPr b="0" lang="fr-FR" sz="1900" spc="-1" strike="noStrike">
                <a:solidFill>
                  <a:srgbClr val="595959"/>
                </a:solidFill>
                <a:latin typeface="Calibri"/>
                <a:ea typeface="DejaVu Sans"/>
              </a:rPr>
              <a:t> est de créer un chatbot. Dans ce cas de figure, </a:t>
            </a:r>
            <a:r>
              <a:rPr b="1" lang="fr-FR" sz="1900" spc="-1" strike="noStrike">
                <a:solidFill>
                  <a:srgbClr val="595959"/>
                </a:solidFill>
                <a:latin typeface="Calibri"/>
                <a:ea typeface="DejaVu Sans"/>
              </a:rPr>
              <a:t>les clients vont être des nouveaux apprenants ou bien des partenaires potentiels</a:t>
            </a:r>
            <a:r>
              <a:rPr b="0" lang="fr-FR" sz="1900" spc="-1" strike="noStrike">
                <a:solidFill>
                  <a:srgbClr val="595959"/>
                </a:solidFill>
                <a:latin typeface="Calibri"/>
                <a:ea typeface="DejaVu Sans"/>
              </a:rPr>
              <a:t> de l'école qui posent des questions précises sur l’école Micorosoft IA Brest+.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Le premier défi est que le chatbot puisse </a:t>
            </a:r>
            <a:r>
              <a:rPr b="1" lang="fr-FR" sz="1900" spc="-1" strike="noStrike">
                <a:solidFill>
                  <a:srgbClr val="595959"/>
                </a:solidFill>
                <a:latin typeface="Calibri"/>
                <a:ea typeface="DejaVu Sans"/>
              </a:rPr>
              <a:t>répondre, automatiquement via des méthodes d'intelligence artificielle</a:t>
            </a:r>
            <a:r>
              <a:rPr b="0" lang="fr-FR" sz="1900" spc="-1" strike="noStrike">
                <a:solidFill>
                  <a:srgbClr val="595959"/>
                </a:solidFill>
                <a:latin typeface="Calibri"/>
                <a:ea typeface="DejaVu Sans"/>
              </a:rPr>
              <a:t>, à ces questions.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Quant au deuxième défi, le chatbot doit, à travers ses réponses, </a:t>
            </a:r>
            <a:r>
              <a:rPr b="1" lang="fr-FR" sz="1900" spc="-1" strike="noStrike">
                <a:solidFill>
                  <a:srgbClr val="595959"/>
                </a:solidFill>
                <a:latin typeface="Calibri"/>
                <a:ea typeface="DejaVu Sans"/>
              </a:rPr>
              <a:t>convaincre les visiteurs soit de postuler </a:t>
            </a:r>
            <a:r>
              <a:rPr b="0" lang="fr-FR" sz="1900" spc="-1" strike="noStrike">
                <a:solidFill>
                  <a:srgbClr val="595959"/>
                </a:solidFill>
                <a:latin typeface="Calibri"/>
                <a:ea typeface="DejaVu Sans"/>
              </a:rPr>
              <a:t>(les apprenant) ou </a:t>
            </a:r>
            <a:r>
              <a:rPr b="1" lang="fr-FR" sz="1900" spc="-1" strike="noStrike">
                <a:solidFill>
                  <a:srgbClr val="595959"/>
                </a:solidFill>
                <a:latin typeface="Calibri"/>
                <a:ea typeface="DejaVu Sans"/>
              </a:rPr>
              <a:t>de devenir un partenaire officiel.</a:t>
            </a:r>
            <a:r>
              <a:rPr b="0" lang="fr-FR" sz="1900" spc="-1" strike="noStrike">
                <a:solidFill>
                  <a:srgbClr val="595959"/>
                </a:solidFill>
                <a:latin typeface="Calibri"/>
                <a:ea typeface="DejaVu Sans"/>
              </a:rPr>
              <a:t> </a:t>
            </a: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2"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endParaRPr b="0" lang="fr-FR" sz="1800" spc="-1" strike="noStrike">
              <a:latin typeface="Arial"/>
            </a:endParaRPr>
          </a:p>
          <a:p>
            <a:pPr>
              <a:lnSpc>
                <a:spcPct val="100000"/>
              </a:lnSpc>
            </a:pPr>
            <a:r>
              <a:rPr b="0" lang="fr-FR" sz="3600" spc="-1" strike="noStrike">
                <a:solidFill>
                  <a:srgbClr val="4d4d4d"/>
                </a:solidFill>
                <a:latin typeface="Calibri"/>
                <a:ea typeface="DejaVu Sans"/>
              </a:rPr>
              <a:t> </a:t>
            </a: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endParaRPr b="0" lang="fr-FR" sz="3600" spc="-1" strike="noStrike">
              <a:latin typeface="Arial"/>
            </a:endParaRPr>
          </a:p>
          <a:p>
            <a:pPr>
              <a:lnSpc>
                <a:spcPct val="100000"/>
              </a:lnSpc>
            </a:pPr>
            <a:r>
              <a:rPr b="0" lang="fr-FR" sz="3600" spc="-1" strike="noStrike">
                <a:solidFill>
                  <a:srgbClr val="4d4d4d"/>
                </a:solidFill>
                <a:latin typeface="Calibri"/>
                <a:ea typeface="DejaVu Sans"/>
              </a:rPr>
              <a:t>Délais du projet</a:t>
            </a:r>
            <a:endParaRPr b="0" lang="fr-FR" sz="3600" spc="-1" strike="noStrike">
              <a:latin typeface="Arial"/>
            </a:endParaRPr>
          </a:p>
          <a:p>
            <a:pPr>
              <a:lnSpc>
                <a:spcPct val="100000"/>
              </a:lnSpc>
            </a:pPr>
            <a:endParaRPr b="0" lang="fr-FR" sz="3600" spc="-1" strike="noStrike">
              <a:latin typeface="Arial"/>
            </a:endParaRPr>
          </a:p>
          <a:p>
            <a:pPr>
              <a:lnSpc>
                <a:spcPct val="100000"/>
              </a:lnSpc>
            </a:pPr>
            <a:r>
              <a:rPr b="0" lang="fr-FR" sz="1900" spc="-1" strike="noStrike">
                <a:solidFill>
                  <a:srgbClr val="595959"/>
                </a:solidFill>
                <a:latin typeface="Calibri"/>
                <a:ea typeface="DejaVu Sans"/>
              </a:rPr>
              <a:t>Suite à notre rdv client, le  26 avril nous accusons réception de la commande, « mise en place d’un chatbot » pour l’école microsoft.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Le projet commencera le 27 avril pour se terminer le 6 mai jour du test final avec le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Le projet sera présenté aux équipes du client  le mercredi 12 mai.</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
        <p:nvSpPr>
          <p:cNvPr id="123" name="CustomShape 2"/>
          <p:cNvSpPr/>
          <p:nvPr/>
        </p:nvSpPr>
        <p:spPr>
          <a:xfrm>
            <a:off x="2275920" y="1373760"/>
            <a:ext cx="6092280" cy="5298120"/>
          </a:xfrm>
          <a:prstGeom prst="rect">
            <a:avLst/>
          </a:prstGeom>
          <a:noFill/>
          <a:ln>
            <a:noFill/>
          </a:ln>
        </p:spPr>
        <p:style>
          <a:lnRef idx="0"/>
          <a:fillRef idx="0"/>
          <a:effectRef idx="0"/>
          <a:fontRef idx="minor"/>
        </p:style>
      </p:sp>
      <p:pic>
        <p:nvPicPr>
          <p:cNvPr id="124" name="" descr=""/>
          <p:cNvPicPr/>
          <p:nvPr/>
        </p:nvPicPr>
        <p:blipFill>
          <a:blip r:embed="rId2"/>
          <a:stretch/>
        </p:blipFill>
        <p:spPr>
          <a:xfrm>
            <a:off x="2758680" y="4111560"/>
            <a:ext cx="4656600" cy="21517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5"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SCRUM: méthode agile</a:t>
            </a:r>
            <a:endParaRPr b="0" lang="fr-FR" sz="3600" spc="-1" strike="noStrike">
              <a:latin typeface="Arial"/>
            </a:endParaRPr>
          </a:p>
        </p:txBody>
      </p:sp>
      <p:sp>
        <p:nvSpPr>
          <p:cNvPr id="126" name="CustomShape 2"/>
          <p:cNvSpPr/>
          <p:nvPr/>
        </p:nvSpPr>
        <p:spPr>
          <a:xfrm rot="13800">
            <a:off x="1792080" y="1380240"/>
            <a:ext cx="7151760" cy="3852360"/>
          </a:xfrm>
          <a:prstGeom prst="rect">
            <a:avLst/>
          </a:prstGeom>
          <a:noFill/>
          <a:ln>
            <a:noFill/>
          </a:ln>
        </p:spPr>
        <p:style>
          <a:lnRef idx="0"/>
          <a:fillRef idx="0"/>
          <a:effectRef idx="0"/>
          <a:fontRef idx="minor"/>
        </p:style>
        <p:txBody>
          <a:bodyPr lIns="90000" rIns="90000" tIns="45000" bIns="45000">
            <a:spAutoFit/>
          </a:bodyPr>
          <a:p>
            <a:pPr algn="just">
              <a:lnSpc>
                <a:spcPct val="100000"/>
              </a:lnSpc>
            </a:pPr>
            <a:r>
              <a:rPr b="0" lang="fr-FR" sz="1900" spc="-1" strike="noStrike">
                <a:solidFill>
                  <a:srgbClr val="595959"/>
                </a:solidFill>
                <a:latin typeface="Calibri"/>
                <a:ea typeface="DejaVu Sans"/>
              </a:rPr>
              <a:t>Les méthodes agiles se veulent plus pragmatiques que les méthodes traditionnelles. Elles i</a:t>
            </a:r>
            <a:r>
              <a:rPr b="1" lang="fr-FR" sz="1900" spc="-1" strike="noStrike">
                <a:solidFill>
                  <a:srgbClr val="595959"/>
                </a:solidFill>
                <a:latin typeface="Calibri"/>
                <a:ea typeface="DejaVu Sans"/>
              </a:rPr>
              <a:t>mpliquent au maximum le demandeur</a:t>
            </a:r>
            <a:r>
              <a:rPr b="0" lang="fr-FR" sz="1900" spc="-1" strike="noStrike">
                <a:solidFill>
                  <a:srgbClr val="595959"/>
                </a:solidFill>
                <a:latin typeface="Calibri"/>
                <a:ea typeface="DejaVu Sans"/>
              </a:rPr>
              <a:t> (client) et permettent une grande </a:t>
            </a:r>
            <a:r>
              <a:rPr b="1" lang="fr-FR" sz="1900" spc="-1" strike="noStrike">
                <a:solidFill>
                  <a:srgbClr val="595959"/>
                </a:solidFill>
                <a:latin typeface="Calibri"/>
                <a:ea typeface="DejaVu Sans"/>
              </a:rPr>
              <a:t>réactivité</a:t>
            </a:r>
            <a:r>
              <a:rPr b="0" lang="fr-FR" sz="1900" spc="-1" strike="noStrike">
                <a:solidFill>
                  <a:srgbClr val="595959"/>
                </a:solidFill>
                <a:latin typeface="Calibri"/>
                <a:ea typeface="DejaVu Sans"/>
              </a:rPr>
              <a:t> à ses demandes. Elles visent la satisfaction réelle du besoin du client et non les termes d'un contrat de développement. </a:t>
            </a:r>
            <a:endParaRPr b="0" lang="fr-FR" sz="1900" spc="-1" strike="noStrike">
              <a:latin typeface="Arial"/>
            </a:endParaRPr>
          </a:p>
          <a:p>
            <a:pPr algn="just">
              <a:lnSpc>
                <a:spcPct val="100000"/>
              </a:lnSpc>
            </a:pPr>
            <a:endParaRPr b="0" lang="fr-FR" sz="1900" spc="-1" strike="noStrike">
              <a:latin typeface="Arial"/>
            </a:endParaRPr>
          </a:p>
          <a:p>
            <a:pPr algn="just">
              <a:lnSpc>
                <a:spcPct val="100000"/>
              </a:lnSpc>
            </a:pPr>
            <a:r>
              <a:rPr b="0" lang="fr-FR" sz="1900" spc="-1" strike="noStrike">
                <a:solidFill>
                  <a:srgbClr val="595959"/>
                </a:solidFill>
                <a:latin typeface="Calibri"/>
                <a:ea typeface="DejaVu Sans"/>
              </a:rPr>
              <a:t> </a:t>
            </a:r>
            <a:r>
              <a:rPr b="0" lang="fr-FR" sz="1900" spc="-1" strike="noStrike">
                <a:solidFill>
                  <a:srgbClr val="595959"/>
                </a:solidFill>
                <a:latin typeface="Calibri"/>
                <a:ea typeface="DejaVu Sans"/>
              </a:rPr>
              <a:t>Cette méthode est véritablement une liste de valeurs attachées au monde du développement Agile : </a:t>
            </a:r>
            <a:endParaRPr b="0" lang="fr-FR" sz="1900" spc="-1" strike="noStrike">
              <a:latin typeface="Arial"/>
            </a:endParaRPr>
          </a:p>
          <a:p>
            <a:pPr marL="285840" indent="-282240" algn="just">
              <a:lnSpc>
                <a:spcPct val="100000"/>
              </a:lnSpc>
              <a:buClr>
                <a:srgbClr val="595959"/>
              </a:buClr>
              <a:buFont typeface="Arial"/>
              <a:buChar char="•"/>
            </a:pPr>
            <a:r>
              <a:rPr b="0" lang="fr-FR" sz="1900" spc="-1" strike="noStrike">
                <a:solidFill>
                  <a:srgbClr val="595959"/>
                </a:solidFill>
                <a:latin typeface="Calibri"/>
                <a:ea typeface="DejaVu Sans"/>
              </a:rPr>
              <a:t>Les personnes et interactions priment sur les processus et outils </a:t>
            </a:r>
            <a:endParaRPr b="0" lang="fr-FR" sz="1900" spc="-1" strike="noStrike">
              <a:latin typeface="Arial"/>
            </a:endParaRPr>
          </a:p>
          <a:p>
            <a:pPr marL="285840" indent="-282240" algn="just">
              <a:lnSpc>
                <a:spcPct val="100000"/>
              </a:lnSpc>
              <a:buClr>
                <a:srgbClr val="595959"/>
              </a:buClr>
              <a:buFont typeface="Arial"/>
              <a:buChar char="•"/>
            </a:pPr>
            <a:r>
              <a:rPr b="0" lang="fr-FR" sz="1900" spc="-1" strike="noStrike">
                <a:solidFill>
                  <a:srgbClr val="595959"/>
                </a:solidFill>
                <a:latin typeface="Calibri"/>
                <a:ea typeface="DejaVu Sans"/>
              </a:rPr>
              <a:t>Logiciel fonctionnel privilégié par rapport à une documentation détaillée</a:t>
            </a:r>
            <a:endParaRPr b="0" lang="fr-FR" sz="1900" spc="-1" strike="noStrike">
              <a:latin typeface="Arial"/>
            </a:endParaRPr>
          </a:p>
          <a:p>
            <a:pPr marL="285840" indent="-282240" algn="just">
              <a:lnSpc>
                <a:spcPct val="100000"/>
              </a:lnSpc>
              <a:buClr>
                <a:srgbClr val="595959"/>
              </a:buClr>
              <a:buFont typeface="Arial"/>
              <a:buChar char="•"/>
            </a:pPr>
            <a:r>
              <a:rPr b="0" lang="fr-FR" sz="1900" spc="-1" strike="noStrike">
                <a:solidFill>
                  <a:srgbClr val="595959"/>
                </a:solidFill>
                <a:latin typeface="Calibri"/>
                <a:ea typeface="DejaVu Sans"/>
              </a:rPr>
              <a:t>Collaboration avec le client plutôt qu'une négociation au contrat </a:t>
            </a:r>
            <a:endParaRPr b="0" lang="fr-FR" sz="1900" spc="-1" strike="noStrike">
              <a:latin typeface="Arial"/>
            </a:endParaRPr>
          </a:p>
          <a:p>
            <a:pPr marL="285840" indent="-282240" algn="just">
              <a:lnSpc>
                <a:spcPct val="100000"/>
              </a:lnSpc>
              <a:buClr>
                <a:srgbClr val="595959"/>
              </a:buClr>
              <a:buFont typeface="Arial"/>
              <a:buChar char="•"/>
            </a:pPr>
            <a:r>
              <a:rPr b="0" lang="fr-FR" sz="1900" spc="-1" strike="noStrike">
                <a:solidFill>
                  <a:srgbClr val="595959"/>
                </a:solidFill>
                <a:latin typeface="Calibri"/>
                <a:ea typeface="DejaVu Sans"/>
              </a:rPr>
              <a:t>S'adapter au changement plutôt que de suivre un plan</a:t>
            </a: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27"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SCRUM: visualisation</a:t>
            </a:r>
            <a:endParaRPr b="0" lang="fr-FR" sz="3600" spc="-1" strike="noStrike">
              <a:latin typeface="Arial"/>
            </a:endParaRPr>
          </a:p>
        </p:txBody>
      </p:sp>
      <p:sp>
        <p:nvSpPr>
          <p:cNvPr id="128" name="CustomShape 2"/>
          <p:cNvSpPr/>
          <p:nvPr/>
        </p:nvSpPr>
        <p:spPr>
          <a:xfrm>
            <a:off x="2331720" y="1373760"/>
            <a:ext cx="6092280" cy="4428000"/>
          </a:xfrm>
          <a:prstGeom prst="rect">
            <a:avLst/>
          </a:prstGeom>
          <a:noFill/>
          <a:ln>
            <a:noFill/>
          </a:ln>
        </p:spPr>
        <p:style>
          <a:lnRef idx="0"/>
          <a:fillRef idx="0"/>
          <a:effectRef idx="0"/>
          <a:fontRef idx="minor"/>
        </p:style>
      </p:sp>
      <p:pic>
        <p:nvPicPr>
          <p:cNvPr id="129" name="" descr=""/>
          <p:cNvPicPr/>
          <p:nvPr/>
        </p:nvPicPr>
        <p:blipFill>
          <a:blip r:embed="rId2"/>
          <a:stretch/>
        </p:blipFill>
        <p:spPr>
          <a:xfrm>
            <a:off x="2134080" y="1323360"/>
            <a:ext cx="6840720" cy="2777400"/>
          </a:xfrm>
          <a:prstGeom prst="rect">
            <a:avLst/>
          </a:prstGeom>
          <a:ln>
            <a:noFill/>
          </a:ln>
        </p:spPr>
      </p:pic>
      <p:sp>
        <p:nvSpPr>
          <p:cNvPr id="130" name="CustomShape 3"/>
          <p:cNvSpPr/>
          <p:nvPr/>
        </p:nvSpPr>
        <p:spPr>
          <a:xfrm>
            <a:off x="2880000" y="5445720"/>
            <a:ext cx="1152000" cy="5990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PO</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Ronan</a:t>
            </a:r>
            <a:endParaRPr b="0" lang="fr-FR" sz="1800" spc="-1" strike="noStrike">
              <a:latin typeface="Arial"/>
            </a:endParaRPr>
          </a:p>
        </p:txBody>
      </p:sp>
      <p:sp>
        <p:nvSpPr>
          <p:cNvPr id="131" name="CustomShape 4"/>
          <p:cNvSpPr/>
          <p:nvPr/>
        </p:nvSpPr>
        <p:spPr>
          <a:xfrm>
            <a:off x="4068360" y="5446080"/>
            <a:ext cx="1599480" cy="5990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Scrum master</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Patricia</a:t>
            </a:r>
            <a:endParaRPr b="0" lang="fr-FR" sz="1800" spc="-1" strike="noStrike">
              <a:latin typeface="Arial"/>
            </a:endParaRPr>
          </a:p>
        </p:txBody>
      </p:sp>
      <p:sp>
        <p:nvSpPr>
          <p:cNvPr id="132" name="CustomShape 5"/>
          <p:cNvSpPr/>
          <p:nvPr/>
        </p:nvSpPr>
        <p:spPr>
          <a:xfrm>
            <a:off x="7422120" y="5472000"/>
            <a:ext cx="1214640" cy="85500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Dev</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Baptiste</a:t>
            </a:r>
            <a:endParaRPr b="0" lang="fr-FR" sz="1800" spc="-1" strike="noStrike">
              <a:latin typeface="Arial"/>
            </a:endParaRPr>
          </a:p>
        </p:txBody>
      </p:sp>
      <p:sp>
        <p:nvSpPr>
          <p:cNvPr id="133" name="CustomShape 6"/>
          <p:cNvSpPr/>
          <p:nvPr/>
        </p:nvSpPr>
        <p:spPr>
          <a:xfrm>
            <a:off x="6132600" y="5472000"/>
            <a:ext cx="1067400" cy="5990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latin typeface="Arial"/>
                <a:ea typeface="DejaVu Sans"/>
              </a:rPr>
              <a:t>Dev</a:t>
            </a:r>
            <a:endParaRPr b="0" lang="fr-FR" sz="1800" spc="-1" strike="noStrike">
              <a:latin typeface="Arial"/>
            </a:endParaRPr>
          </a:p>
          <a:p>
            <a:pPr algn="ctr">
              <a:lnSpc>
                <a:spcPct val="100000"/>
              </a:lnSpc>
            </a:pPr>
            <a:r>
              <a:rPr b="0" lang="fr-FR" sz="1800" spc="-1" strike="noStrike">
                <a:solidFill>
                  <a:srgbClr val="000000"/>
                </a:solidFill>
                <a:latin typeface="Arial"/>
                <a:ea typeface="DejaVu Sans"/>
              </a:rPr>
              <a:t>Aude</a:t>
            </a:r>
            <a:endParaRPr b="0" lang="fr-FR" sz="1800" spc="-1" strike="noStrike">
              <a:latin typeface="Arial"/>
            </a:endParaRPr>
          </a:p>
        </p:txBody>
      </p:sp>
      <p:pic>
        <p:nvPicPr>
          <p:cNvPr id="134" name="" descr=""/>
          <p:cNvPicPr/>
          <p:nvPr/>
        </p:nvPicPr>
        <p:blipFill>
          <a:blip r:embed="rId3"/>
          <a:stretch/>
        </p:blipFill>
        <p:spPr>
          <a:xfrm>
            <a:off x="2808000" y="4320000"/>
            <a:ext cx="767880" cy="806040"/>
          </a:xfrm>
          <a:prstGeom prst="rect">
            <a:avLst/>
          </a:prstGeom>
          <a:ln>
            <a:noFill/>
          </a:ln>
        </p:spPr>
      </p:pic>
      <p:pic>
        <p:nvPicPr>
          <p:cNvPr id="135" name="" descr=""/>
          <p:cNvPicPr/>
          <p:nvPr/>
        </p:nvPicPr>
        <p:blipFill>
          <a:blip r:embed="rId4"/>
          <a:stretch/>
        </p:blipFill>
        <p:spPr>
          <a:xfrm>
            <a:off x="6652440" y="4392000"/>
            <a:ext cx="1120320" cy="710640"/>
          </a:xfrm>
          <a:prstGeom prst="rect">
            <a:avLst/>
          </a:prstGeom>
          <a:ln>
            <a:noFill/>
          </a:ln>
        </p:spPr>
      </p:pic>
      <p:pic>
        <p:nvPicPr>
          <p:cNvPr id="136" name="" descr=""/>
          <p:cNvPicPr/>
          <p:nvPr/>
        </p:nvPicPr>
        <p:blipFill>
          <a:blip r:embed="rId5"/>
          <a:stretch/>
        </p:blipFill>
        <p:spPr>
          <a:xfrm>
            <a:off x="4320000" y="4403160"/>
            <a:ext cx="815400" cy="777600"/>
          </a:xfrm>
          <a:prstGeom prst="rect">
            <a:avLst/>
          </a:prstGeom>
          <a:ln>
            <a:noFill/>
          </a:ln>
        </p:spPr>
      </p:pic>
      <p:sp>
        <p:nvSpPr>
          <p:cNvPr id="137" name="CustomShape 7"/>
          <p:cNvSpPr/>
          <p:nvPr/>
        </p:nvSpPr>
        <p:spPr>
          <a:xfrm>
            <a:off x="2303280" y="3672000"/>
            <a:ext cx="402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La microsoft team’s</a:t>
            </a:r>
            <a:endParaRPr b="0" lang="fr-FR" sz="36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8"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Product backlog</a:t>
            </a:r>
            <a:endParaRPr b="0" lang="fr-FR" sz="3600" spc="-1" strike="noStrike">
              <a:latin typeface="Arial"/>
            </a:endParaRPr>
          </a:p>
        </p:txBody>
      </p:sp>
      <p:sp>
        <p:nvSpPr>
          <p:cNvPr id="139" name="CustomShape 2"/>
          <p:cNvSpPr/>
          <p:nvPr/>
        </p:nvSpPr>
        <p:spPr>
          <a:xfrm>
            <a:off x="2275920" y="1373760"/>
            <a:ext cx="6092280" cy="558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Sous la responsabilité du Product Owner, il nous a permis de planifier les sprints et de prioriser les attentes et les besoins du client.</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Dans un premier temps , les epics et les users story ont été  écrits dans un tableau excel sous la forme </a:t>
            </a:r>
            <a:endParaRPr b="0" lang="fr-FR" sz="1900" spc="-1" strike="noStrike">
              <a:latin typeface="Arial"/>
            </a:endParaRPr>
          </a:p>
          <a:p>
            <a:pPr>
              <a:lnSpc>
                <a:spcPct val="100000"/>
              </a:lnSpc>
            </a:pPr>
            <a:endParaRPr b="0" lang="fr-FR" sz="1900" spc="-1" strike="noStrike">
              <a:latin typeface="Arial"/>
            </a:endParaRPr>
          </a:p>
          <a:p>
            <a:pPr algn="ctr">
              <a:lnSpc>
                <a:spcPct val="100000"/>
              </a:lnSpc>
            </a:pPr>
            <a:r>
              <a:rPr b="0" lang="fr-FR" sz="1900" spc="-1" strike="noStrike">
                <a:solidFill>
                  <a:srgbClr val="595959"/>
                </a:solidFill>
                <a:latin typeface="Calibri"/>
                <a:ea typeface="DejaVu Sans"/>
              </a:rPr>
              <a:t>«En tant que …. je souhaite … afin de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En gardant en tête qu’ils doivent être mesurable (SMART)</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Puis,  nous avons priorisé les users stories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0" name="CustomShape 1"/>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1" name="CustomShape 2"/>
          <p:cNvSpPr/>
          <p:nvPr/>
        </p:nvSpPr>
        <p:spPr>
          <a:xfrm>
            <a:off x="2275920" y="1373760"/>
            <a:ext cx="6092280" cy="20098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a:p>
            <a:pPr>
              <a:lnSpc>
                <a:spcPct val="100000"/>
              </a:lnSpc>
            </a:pPr>
            <a:endParaRPr b="0" lang="fr-FR" sz="1800" spc="-1" strike="noStrike">
              <a:latin typeface="Arial"/>
            </a:endParaRPr>
          </a:p>
        </p:txBody>
      </p:sp>
      <p:sp>
        <p:nvSpPr>
          <p:cNvPr id="142" name="CustomShape 3"/>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3" name="CustomShape 4"/>
          <p:cNvSpPr/>
          <p:nvPr/>
        </p:nvSpPr>
        <p:spPr>
          <a:xfrm>
            <a:off x="2088000" y="364320"/>
            <a:ext cx="6549480" cy="712440"/>
          </a:xfrm>
          <a:prstGeom prst="rect">
            <a:avLst/>
          </a:prstGeom>
          <a:noFill/>
          <a:ln>
            <a:noFill/>
          </a:ln>
        </p:spPr>
        <p:style>
          <a:lnRef idx="0"/>
          <a:fillRef idx="0"/>
          <a:effectRef idx="0"/>
          <a:fontRef idx="minor"/>
        </p:style>
        <p:txBody>
          <a:bodyPr lIns="90000" rIns="90000" tIns="45000" bIns="45000" anchor="ctr">
            <a:noAutofit/>
          </a:bodyPr>
          <a:p>
            <a:pPr>
              <a:lnSpc>
                <a:spcPct val="100000"/>
              </a:lnSpc>
            </a:pPr>
            <a:r>
              <a:rPr b="0" lang="fr-FR" sz="3600" spc="-1" strike="noStrike">
                <a:solidFill>
                  <a:srgbClr val="4d4d4d"/>
                </a:solidFill>
                <a:latin typeface="Calibri"/>
                <a:ea typeface="DejaVu Sans"/>
              </a:rPr>
              <a:t>Spring planning</a:t>
            </a:r>
            <a:endParaRPr b="0" lang="fr-FR" sz="3600" spc="-1" strike="noStrike">
              <a:latin typeface="Arial"/>
            </a:endParaRPr>
          </a:p>
        </p:txBody>
      </p:sp>
      <p:sp>
        <p:nvSpPr>
          <p:cNvPr id="144" name="CustomShape 5"/>
          <p:cNvSpPr/>
          <p:nvPr/>
        </p:nvSpPr>
        <p:spPr>
          <a:xfrm>
            <a:off x="2275920" y="1373760"/>
            <a:ext cx="6092280" cy="79045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fr-FR" sz="1900" spc="-1" strike="noStrike">
                <a:solidFill>
                  <a:srgbClr val="595959"/>
                </a:solidFill>
                <a:latin typeface="Calibri"/>
                <a:ea typeface="DejaVu Sans"/>
              </a:rPr>
              <a:t>A cette étape, nous avons « noté » les us  via l’application</a:t>
            </a:r>
            <a:endParaRPr b="0" lang="fr-FR" sz="1900" spc="-1" strike="noStrike">
              <a:latin typeface="Arial"/>
            </a:endParaRPr>
          </a:p>
          <a:p>
            <a:pPr algn="ctr">
              <a:lnSpc>
                <a:spcPct val="100000"/>
              </a:lnSpc>
            </a:pPr>
            <a:r>
              <a:rPr b="0" lang="fr-FR" sz="1900" spc="-1" strike="noStrike">
                <a:solidFill>
                  <a:srgbClr val="595959"/>
                </a:solidFill>
                <a:latin typeface="Calibri"/>
                <a:ea typeface="DejaVu Sans"/>
              </a:rPr>
              <a:t>« planitpoker »</a:t>
            </a: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u="sng">
                <a:solidFill>
                  <a:srgbClr val="38bce1"/>
                </a:solidFill>
                <a:uFillTx/>
                <a:latin typeface="Calibri"/>
                <a:ea typeface="DejaVu Sans"/>
                <a:hlinkClick r:id="rId2"/>
              </a:rPr>
              <a:t>https://www.planitpoker.com/board/#/room/d692d05c0eb945bb84aa220ff8234a6f</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Nous nous concentrons sur 40 points pour cette première semaine et  nous nous répartissons les rôles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r>
              <a:rPr b="0" lang="fr-FR" sz="1900" spc="-1" strike="noStrike">
                <a:solidFill>
                  <a:srgbClr val="595959"/>
                </a:solidFill>
                <a:latin typeface="Calibri"/>
                <a:ea typeface="DejaVu Sans"/>
              </a:rPr>
              <a:t> </a:t>
            </a: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a:p>
            <a:pPr>
              <a:lnSpc>
                <a:spcPct val="100000"/>
              </a:lnSpc>
            </a:pPr>
            <a:endParaRPr b="0" lang="fr-FR" sz="1900" spc="-1" strike="noStrike">
              <a:latin typeface="Arial"/>
            </a:endParaRPr>
          </a:p>
        </p:txBody>
      </p:sp>
      <p:pic>
        <p:nvPicPr>
          <p:cNvPr id="145" name="" descr=""/>
          <p:cNvPicPr/>
          <p:nvPr/>
        </p:nvPicPr>
        <p:blipFill>
          <a:blip r:embed="rId3"/>
          <a:stretch/>
        </p:blipFill>
        <p:spPr>
          <a:xfrm>
            <a:off x="3096000" y="2880000"/>
            <a:ext cx="4279320" cy="1854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d787d"/>
      </a:dk2>
      <a:lt2>
        <a:srgbClr val="eeece1"/>
      </a:lt2>
      <a:accent1>
        <a:srgbClr val="147882"/>
      </a:accent1>
      <a:accent2>
        <a:srgbClr val="099b9f"/>
      </a:accent2>
      <a:accent3>
        <a:srgbClr val="0bbabf"/>
      </a:accent3>
      <a:accent4>
        <a:srgbClr val="13ecf1"/>
      </a:accent4>
      <a:accent5>
        <a:srgbClr val="ffffff"/>
      </a:accent5>
      <a:accent6>
        <a:srgbClr val="429fbe"/>
      </a:accent6>
      <a:hlink>
        <a:srgbClr val="38bce1"/>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5726</TotalTime>
  <Application>LibreOffice/6.3.6.2$Windows_X86_64 LibreOffice_project/2196df99b074d8a661f4036fca8fa0cbfa33a497</Application>
  <Words>224</Words>
  <Paragraphs>15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2012-04-26T17:06:14Z</dcterms:created>
  <dc:creator>Admin</dc:creator>
  <dc:description/>
  <dc:language>fr-FR</dc:language>
  <cp:lastModifiedBy/>
  <dcterms:modified xsi:type="dcterms:W3CDTF">2021-05-12T10:50:56Z</dcterms:modified>
  <cp:revision>236</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3</vt:i4>
  </property>
</Properties>
</file>